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74" r:id="rId5"/>
    <p:sldId id="275" r:id="rId6"/>
    <p:sldId id="292" r:id="rId7"/>
    <p:sldId id="293" r:id="rId8"/>
    <p:sldId id="285" r:id="rId9"/>
    <p:sldId id="280" r:id="rId10"/>
  </p:sldIdLst>
  <p:sldSz cx="12192000" cy="6858000"/>
  <p:notesSz cx="7023100" cy="93091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5385A0-B539-0AE9-D5B4-EEF934CAA1E5}" name="Valentina Facuse" initials="VF" userId="S::VFacuse@palmbeachtpa.org::8ac073aa-7feb-47c3-9cf3-f4c37dd140e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47BD1"/>
    <a:srgbClr val="62B5E5"/>
    <a:srgbClr val="646566"/>
    <a:srgbClr val="2376BC"/>
    <a:srgbClr val="6C6D70"/>
    <a:srgbClr val="1C75BB"/>
    <a:srgbClr val="21A4FF"/>
    <a:srgbClr val="02E16C"/>
    <a:srgbClr val="F54D5A"/>
    <a:srgbClr val="C3C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ACE70-F56B-4173-BCE1-8ED6B6608EEF}" v="6" dt="2023-11-29T22:02:05.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81" autoAdjust="0"/>
  </p:normalViewPr>
  <p:slideViewPr>
    <p:cSldViewPr snapToGrid="0">
      <p:cViewPr varScale="1">
        <p:scale>
          <a:sx n="57" d="100"/>
          <a:sy n="57" d="100"/>
        </p:scale>
        <p:origin x="165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ntina Facuse" userId="8ac073aa-7feb-47c3-9cf3-f4c37dd140ee" providerId="ADAL" clId="{E94ACE70-F56B-4173-BCE1-8ED6B6608EEF}"/>
    <pc:docChg chg="undo custSel modSld replTag delTag">
      <pc:chgData name="Valentina Facuse" userId="8ac073aa-7feb-47c3-9cf3-f4c37dd140ee" providerId="ADAL" clId="{E94ACE70-F56B-4173-BCE1-8ED6B6608EEF}" dt="2023-12-05T14:55:37.652" v="1760"/>
      <pc:docMkLst>
        <pc:docMk/>
      </pc:docMkLst>
      <pc:sldChg chg="modSp mod">
        <pc:chgData name="Valentina Facuse" userId="8ac073aa-7feb-47c3-9cf3-f4c37dd140ee" providerId="ADAL" clId="{E94ACE70-F56B-4173-BCE1-8ED6B6608EEF}" dt="2023-12-04T12:05:03.202" v="1468" actId="20577"/>
        <pc:sldMkLst>
          <pc:docMk/>
          <pc:sldMk cId="1825884496" sldId="274"/>
        </pc:sldMkLst>
        <pc:spChg chg="mod">
          <ac:chgData name="Valentina Facuse" userId="8ac073aa-7feb-47c3-9cf3-f4c37dd140ee" providerId="ADAL" clId="{E94ACE70-F56B-4173-BCE1-8ED6B6608EEF}" dt="2023-12-04T12:05:03.202" v="1468" actId="20577"/>
          <ac:spMkLst>
            <pc:docMk/>
            <pc:sldMk cId="1825884496" sldId="274"/>
            <ac:spMk id="5" creationId="{1B6E2D88-346E-4B78-AD77-A99A9F392F7C}"/>
          </ac:spMkLst>
        </pc:spChg>
      </pc:sldChg>
      <pc:sldChg chg="addSp delSp modSp mod modNotesTx">
        <pc:chgData name="Valentina Facuse" userId="8ac073aa-7feb-47c3-9cf3-f4c37dd140ee" providerId="ADAL" clId="{E94ACE70-F56B-4173-BCE1-8ED6B6608EEF}" dt="2023-11-29T23:08:19.339" v="1439" actId="962"/>
        <pc:sldMkLst>
          <pc:docMk/>
          <pc:sldMk cId="1454688896" sldId="285"/>
        </pc:sldMkLst>
        <pc:spChg chg="mod ord">
          <ac:chgData name="Valentina Facuse" userId="8ac073aa-7feb-47c3-9cf3-f4c37dd140ee" providerId="ADAL" clId="{E94ACE70-F56B-4173-BCE1-8ED6B6608EEF}" dt="2023-11-29T22:03:34.472" v="507" actId="166"/>
          <ac:spMkLst>
            <pc:docMk/>
            <pc:sldMk cId="1454688896" sldId="285"/>
            <ac:spMk id="9" creationId="{5D5D84BB-689B-6AC6-5397-BC8BA7D9A922}"/>
          </ac:spMkLst>
        </pc:spChg>
        <pc:spChg chg="del">
          <ac:chgData name="Valentina Facuse" userId="8ac073aa-7feb-47c3-9cf3-f4c37dd140ee" providerId="ADAL" clId="{E94ACE70-F56B-4173-BCE1-8ED6B6608EEF}" dt="2023-11-29T21:55:46.612" v="214" actId="478"/>
          <ac:spMkLst>
            <pc:docMk/>
            <pc:sldMk cId="1454688896" sldId="285"/>
            <ac:spMk id="10" creationId="{886A2C59-22B7-4137-8786-8B3C4CFC1216}"/>
          </ac:spMkLst>
        </pc:spChg>
        <pc:spChg chg="mod ord">
          <ac:chgData name="Valentina Facuse" userId="8ac073aa-7feb-47c3-9cf3-f4c37dd140ee" providerId="ADAL" clId="{E94ACE70-F56B-4173-BCE1-8ED6B6608EEF}" dt="2023-11-29T22:04:15.592" v="512" actId="1076"/>
          <ac:spMkLst>
            <pc:docMk/>
            <pc:sldMk cId="1454688896" sldId="285"/>
            <ac:spMk id="13" creationId="{4DF6F35C-BF29-5134-3BBB-112B14E8770D}"/>
          </ac:spMkLst>
        </pc:spChg>
        <pc:picChg chg="del">
          <ac:chgData name="Valentina Facuse" userId="8ac073aa-7feb-47c3-9cf3-f4c37dd140ee" providerId="ADAL" clId="{E94ACE70-F56B-4173-BCE1-8ED6B6608EEF}" dt="2023-11-29T21:45:40.106" v="123" actId="478"/>
          <ac:picMkLst>
            <pc:docMk/>
            <pc:sldMk cId="1454688896" sldId="285"/>
            <ac:picMk id="3" creationId="{909A11E3-0051-1FB5-4FC1-053AF7A4F11E}"/>
          </ac:picMkLst>
        </pc:picChg>
        <pc:picChg chg="add mod">
          <ac:chgData name="Valentina Facuse" userId="8ac073aa-7feb-47c3-9cf3-f4c37dd140ee" providerId="ADAL" clId="{E94ACE70-F56B-4173-BCE1-8ED6B6608EEF}" dt="2023-11-29T23:06:23.502" v="683" actId="962"/>
          <ac:picMkLst>
            <pc:docMk/>
            <pc:sldMk cId="1454688896" sldId="285"/>
            <ac:picMk id="4" creationId="{234A9328-CE3C-E0EC-C08D-7FFCBEBFCDC2}"/>
          </ac:picMkLst>
        </pc:picChg>
        <pc:picChg chg="del mod">
          <ac:chgData name="Valentina Facuse" userId="8ac073aa-7feb-47c3-9cf3-f4c37dd140ee" providerId="ADAL" clId="{E94ACE70-F56B-4173-BCE1-8ED6B6608EEF}" dt="2023-11-29T21:55:45.444" v="213" actId="478"/>
          <ac:picMkLst>
            <pc:docMk/>
            <pc:sldMk cId="1454688896" sldId="285"/>
            <ac:picMk id="5" creationId="{9152654E-8545-31DA-08B4-B0917D51FD71}"/>
          </ac:picMkLst>
        </pc:picChg>
        <pc:picChg chg="del">
          <ac:chgData name="Valentina Facuse" userId="8ac073aa-7feb-47c3-9cf3-f4c37dd140ee" providerId="ADAL" clId="{E94ACE70-F56B-4173-BCE1-8ED6B6608EEF}" dt="2023-11-29T21:55:47.174" v="215" actId="478"/>
          <ac:picMkLst>
            <pc:docMk/>
            <pc:sldMk cId="1454688896" sldId="285"/>
            <ac:picMk id="8" creationId="{F938407C-B2DE-9FD5-E5D7-F6207F5F6BA6}"/>
          </ac:picMkLst>
        </pc:picChg>
        <pc:picChg chg="add mod">
          <ac:chgData name="Valentina Facuse" userId="8ac073aa-7feb-47c3-9cf3-f4c37dd140ee" providerId="ADAL" clId="{E94ACE70-F56B-4173-BCE1-8ED6B6608EEF}" dt="2023-11-29T23:07:22.992" v="1073" actId="962"/>
          <ac:picMkLst>
            <pc:docMk/>
            <pc:sldMk cId="1454688896" sldId="285"/>
            <ac:picMk id="11" creationId="{FC0740D5-ED9A-A6CB-3354-91F27C016665}"/>
          </ac:picMkLst>
        </pc:picChg>
        <pc:picChg chg="del">
          <ac:chgData name="Valentina Facuse" userId="8ac073aa-7feb-47c3-9cf3-f4c37dd140ee" providerId="ADAL" clId="{E94ACE70-F56B-4173-BCE1-8ED6B6608EEF}" dt="2023-11-29T21:54:56.160" v="138" actId="478"/>
          <ac:picMkLst>
            <pc:docMk/>
            <pc:sldMk cId="1454688896" sldId="285"/>
            <ac:picMk id="12" creationId="{0D8D8802-29CE-69EC-CA14-BD49A786E3C2}"/>
          </ac:picMkLst>
        </pc:picChg>
        <pc:picChg chg="del">
          <ac:chgData name="Valentina Facuse" userId="8ac073aa-7feb-47c3-9cf3-f4c37dd140ee" providerId="ADAL" clId="{E94ACE70-F56B-4173-BCE1-8ED6B6608EEF}" dt="2023-11-29T21:45:38.144" v="122" actId="478"/>
          <ac:picMkLst>
            <pc:docMk/>
            <pc:sldMk cId="1454688896" sldId="285"/>
            <ac:picMk id="15" creationId="{EC5BE947-E5D1-C6A9-9CDB-2B74163DADCA}"/>
          </ac:picMkLst>
        </pc:picChg>
        <pc:picChg chg="add mod">
          <ac:chgData name="Valentina Facuse" userId="8ac073aa-7feb-47c3-9cf3-f4c37dd140ee" providerId="ADAL" clId="{E94ACE70-F56B-4173-BCE1-8ED6B6608EEF}" dt="2023-11-29T23:07:53.705" v="1270" actId="962"/>
          <ac:picMkLst>
            <pc:docMk/>
            <pc:sldMk cId="1454688896" sldId="285"/>
            <ac:picMk id="16" creationId="{F6DE8427-C8E3-3DE3-E098-A1C3AD0858DB}"/>
          </ac:picMkLst>
        </pc:picChg>
        <pc:picChg chg="add mod">
          <ac:chgData name="Valentina Facuse" userId="8ac073aa-7feb-47c3-9cf3-f4c37dd140ee" providerId="ADAL" clId="{E94ACE70-F56B-4173-BCE1-8ED6B6608EEF}" dt="2023-11-29T23:06:53.289" v="856" actId="962"/>
          <ac:picMkLst>
            <pc:docMk/>
            <pc:sldMk cId="1454688896" sldId="285"/>
            <ac:picMk id="18" creationId="{CA6AD32E-A1D7-92AA-B252-C91938BC8BE7}"/>
          </ac:picMkLst>
        </pc:picChg>
        <pc:picChg chg="add mod">
          <ac:chgData name="Valentina Facuse" userId="8ac073aa-7feb-47c3-9cf3-f4c37dd140ee" providerId="ADAL" clId="{E94ACE70-F56B-4173-BCE1-8ED6B6608EEF}" dt="2023-11-29T23:08:19.339" v="1439" actId="962"/>
          <ac:picMkLst>
            <pc:docMk/>
            <pc:sldMk cId="1454688896" sldId="285"/>
            <ac:picMk id="20" creationId="{4A0707E7-EC0C-882C-63C2-57BB13DF2CC6}"/>
          </ac:picMkLst>
        </pc:picChg>
        <pc:picChg chg="del">
          <ac:chgData name="Valentina Facuse" userId="8ac073aa-7feb-47c3-9cf3-f4c37dd140ee" providerId="ADAL" clId="{E94ACE70-F56B-4173-BCE1-8ED6B6608EEF}" dt="2023-11-29T21:45:42.019" v="124" actId="478"/>
          <ac:picMkLst>
            <pc:docMk/>
            <pc:sldMk cId="1454688896" sldId="285"/>
            <ac:picMk id="2050" creationId="{B52DCE08-D43E-DB25-7238-8357AE64223F}"/>
          </ac:picMkLst>
        </pc:picChg>
      </pc:sldChg>
      <pc:sldChg chg="modNotesTx">
        <pc:chgData name="Valentina Facuse" userId="8ac073aa-7feb-47c3-9cf3-f4c37dd140ee" providerId="ADAL" clId="{E94ACE70-F56B-4173-BCE1-8ED6B6608EEF}" dt="2023-12-05T14:55:35.364" v="1757" actId="20577"/>
        <pc:sldMkLst>
          <pc:docMk/>
          <pc:sldMk cId="2630628635" sldId="292"/>
        </pc:sldMkLst>
      </pc:sldChg>
    </pc:docChg>
  </pc:docChgLst>
  <pc:docChgLst>
    <pc:chgData name="Margie Tamblyn" userId="32b6a19b-186d-4eef-add5-837175a3a71a" providerId="ADAL" clId="{DD54CD16-354A-4A5C-B1D6-FAFEE3CDD688}"/>
    <pc:docChg chg="modSld">
      <pc:chgData name="Margie Tamblyn" userId="32b6a19b-186d-4eef-add5-837175a3a71a" providerId="ADAL" clId="{DD54CD16-354A-4A5C-B1D6-FAFEE3CDD688}" dt="2023-11-27T21:15:21.450" v="306" actId="20577"/>
      <pc:docMkLst>
        <pc:docMk/>
      </pc:docMkLst>
      <pc:sldChg chg="modNotesTx">
        <pc:chgData name="Margie Tamblyn" userId="32b6a19b-186d-4eef-add5-837175a3a71a" providerId="ADAL" clId="{DD54CD16-354A-4A5C-B1D6-FAFEE3CDD688}" dt="2023-11-27T21:14:57.994" v="298" actId="6549"/>
        <pc:sldMkLst>
          <pc:docMk/>
          <pc:sldMk cId="2630628635" sldId="292"/>
        </pc:sldMkLst>
      </pc:sldChg>
      <pc:sldChg chg="modNotesTx">
        <pc:chgData name="Margie Tamblyn" userId="32b6a19b-186d-4eef-add5-837175a3a71a" providerId="ADAL" clId="{DD54CD16-354A-4A5C-B1D6-FAFEE3CDD688}" dt="2023-11-27T21:15:21.450" v="306" actId="20577"/>
        <pc:sldMkLst>
          <pc:docMk/>
          <pc:sldMk cId="1221696968"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16C4E2F-2FDB-4BD5-B34D-6B637084131C}" type="datetimeFigureOut">
              <a:rPr lang="en-US" smtClean="0"/>
              <a:t>12/5/2023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B42A970-25E3-4A11-8931-419F0806A8A3}" type="slidenum">
              <a:rPr lang="en-US" smtClean="0"/>
              <a:t>‹#›</a:t>
            </a:fld>
            <a:endParaRPr lang="en-US"/>
          </a:p>
        </p:txBody>
      </p:sp>
    </p:spTree>
    <p:extLst>
      <p:ext uri="{BB962C8B-B14F-4D97-AF65-F5344CB8AC3E}">
        <p14:creationId xmlns:p14="http://schemas.microsoft.com/office/powerpoint/2010/main" val="4192439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42A970-25E3-4A11-8931-419F0806A8A3}" type="slidenum">
              <a:rPr lang="en-US" smtClean="0"/>
              <a:t>1</a:t>
            </a:fld>
            <a:endParaRPr lang="en-US"/>
          </a:p>
        </p:txBody>
      </p:sp>
    </p:spTree>
    <p:extLst>
      <p:ext uri="{BB962C8B-B14F-4D97-AF65-F5344CB8AC3E}">
        <p14:creationId xmlns:p14="http://schemas.microsoft.com/office/powerpoint/2010/main" val="346376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to serve as a refresher to everyone, we provide these quarterly reviews to implement our Vision Zero Action Plan to reach our main goal of zero fatalities and serious injuries.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B42A970-25E3-4A11-8931-419F0806A8A3}" type="slidenum">
              <a:rPr lang="en-US" smtClean="0"/>
              <a:t>2</a:t>
            </a:fld>
            <a:endParaRPr lang="en-US"/>
          </a:p>
        </p:txBody>
      </p:sp>
    </p:spTree>
    <p:extLst>
      <p:ext uri="{BB962C8B-B14F-4D97-AF65-F5344CB8AC3E}">
        <p14:creationId xmlns:p14="http://schemas.microsoft.com/office/powerpoint/2010/main" val="143769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performing the analysis for Q2, we found that</a:t>
            </a:r>
          </a:p>
          <a:p>
            <a:pPr marL="285750" indent="-285750">
              <a:buFont typeface="Arial" panose="020B0604020202020204" pitchFamily="34" charset="0"/>
              <a:buChar char="•"/>
            </a:pPr>
            <a:r>
              <a:rPr lang="en-US" sz="1800" b="0" i="0" u="none" strike="noStrike" baseline="0" dirty="0">
                <a:solidFill>
                  <a:srgbClr val="000000"/>
                </a:solidFill>
                <a:latin typeface="DIN Next LT Pro" panose="020B0503020203050203" pitchFamily="34" charset="0"/>
              </a:rPr>
              <a:t>Q2 had a decrease of 23 crashes from Q1 due to </a:t>
            </a:r>
            <a:r>
              <a:rPr lang="en-US" sz="1800" b="0" i="0" u="none" strike="noStrike" baseline="0">
                <a:solidFill>
                  <a:srgbClr val="000000"/>
                </a:solidFill>
                <a:latin typeface="DIN Next LT Pro" panose="020B0503020203050203" pitchFamily="34" charset="0"/>
              </a:rPr>
              <a:t>the typical seasonal </a:t>
            </a:r>
            <a:r>
              <a:rPr lang="en-US" sz="1800" b="0" i="0" u="none" strike="noStrike" baseline="0" dirty="0">
                <a:solidFill>
                  <a:srgbClr val="000000"/>
                </a:solidFill>
                <a:latin typeface="DIN Next LT Pro" panose="020B0503020203050203" pitchFamily="34" charset="0"/>
              </a:rPr>
              <a:t>population decline that occurs in South Florida from residents returning to other regions. </a:t>
            </a:r>
            <a:r>
              <a:rPr lang="en-US" sz="1800" b="0" i="0" u="none" strike="noStrike" baseline="0" dirty="0">
                <a:latin typeface="DIN Next LT Pro" panose="020B0503020203050203" pitchFamily="34" charset="0"/>
              </a:rPr>
              <a:t>Nevertheless, 7 more crashes occurred in Q2 in 2023 than in 2022. </a:t>
            </a:r>
            <a:endParaRPr lang="en-US" dirty="0"/>
          </a:p>
          <a:p>
            <a:pPr marL="171450" indent="-171450">
              <a:buFont typeface="Arial" panose="020B0604020202020204" pitchFamily="34" charset="0"/>
              <a:buChar char="•"/>
            </a:pPr>
            <a:r>
              <a:rPr lang="en-US" dirty="0"/>
              <a:t>46% of the mapped crashes were on the Palm Beach TPAs High Injury Network. If you are not familiar with the TPA’s High Injury Network, it is a selection of corridors with the highest fatal and serious injuries.  </a:t>
            </a:r>
          </a:p>
          <a:p>
            <a:pPr marL="171450" indent="-171450">
              <a:buFont typeface="Arial" panose="020B0604020202020204" pitchFamily="34" charset="0"/>
              <a:buChar char="•"/>
            </a:pPr>
            <a:r>
              <a:rPr lang="en-US" dirty="0"/>
              <a:t>28% of crashes occurred within the medium to very high areas of the Traditionally Underserved Index.</a:t>
            </a:r>
          </a:p>
        </p:txBody>
      </p:sp>
      <p:sp>
        <p:nvSpPr>
          <p:cNvPr id="4" name="Slide Number Placeholder 3"/>
          <p:cNvSpPr>
            <a:spLocks noGrp="1"/>
          </p:cNvSpPr>
          <p:nvPr>
            <p:ph type="sldNum" sz="quarter" idx="5"/>
          </p:nvPr>
        </p:nvSpPr>
        <p:spPr/>
        <p:txBody>
          <a:bodyPr/>
          <a:lstStyle/>
          <a:p>
            <a:fld id="{AB42A970-25E3-4A11-8931-419F0806A8A3}" type="slidenum">
              <a:rPr lang="en-US" smtClean="0"/>
              <a:t>3</a:t>
            </a:fld>
            <a:endParaRPr lang="en-US"/>
          </a:p>
        </p:txBody>
      </p:sp>
    </p:spTree>
    <p:extLst>
      <p:ext uri="{BB962C8B-B14F-4D97-AF65-F5344CB8AC3E}">
        <p14:creationId xmlns:p14="http://schemas.microsoft.com/office/powerpoint/2010/main" val="29285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dirty="0"/>
              <a:t>We have 3 emphasis areas: Roadway conditions, Human Behavior, and Socioeconomic conditions. </a:t>
            </a:r>
          </a:p>
          <a:p>
            <a:pPr marL="285750" indent="-285750">
              <a:buFont typeface="Arial" panose="020B0604020202020204" pitchFamily="34" charset="0"/>
              <a:buChar char="•"/>
            </a:pPr>
            <a:r>
              <a:rPr lang="en-US" sz="1800" dirty="0"/>
              <a:t>For roadway conditions, we found that in Q2 70% of pedestrian crashes occurred midblock. </a:t>
            </a:r>
          </a:p>
        </p:txBody>
      </p:sp>
      <p:sp>
        <p:nvSpPr>
          <p:cNvPr id="4" name="Slide Number Placeholder 3"/>
          <p:cNvSpPr>
            <a:spLocks noGrp="1"/>
          </p:cNvSpPr>
          <p:nvPr>
            <p:ph type="sldNum" sz="quarter" idx="5"/>
          </p:nvPr>
        </p:nvSpPr>
        <p:spPr/>
        <p:txBody>
          <a:bodyPr/>
          <a:lstStyle/>
          <a:p>
            <a:fld id="{AB42A970-25E3-4A11-8931-419F0806A8A3}" type="slidenum">
              <a:rPr lang="en-US" smtClean="0"/>
              <a:t>4</a:t>
            </a:fld>
            <a:endParaRPr lang="en-US"/>
          </a:p>
        </p:txBody>
      </p:sp>
    </p:spTree>
    <p:extLst>
      <p:ext uri="{BB962C8B-B14F-4D97-AF65-F5344CB8AC3E}">
        <p14:creationId xmlns:p14="http://schemas.microsoft.com/office/powerpoint/2010/main" val="230390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track the progress made since updating the TPA’s 2021 Vision Zero Action Plan, the following actions/activities were applied during the second quarter to help reach our Vision Zero goal:</a:t>
            </a:r>
          </a:p>
          <a:p>
            <a:endParaRPr lang="en-US" dirty="0"/>
          </a:p>
          <a:p>
            <a:r>
              <a:rPr lang="en-US" dirty="0"/>
              <a:t>Walk Bike Safety Audits at:</a:t>
            </a:r>
          </a:p>
          <a:p>
            <a:r>
              <a:rPr lang="en-US" dirty="0"/>
              <a:t>Whispering Pines Elementary School</a:t>
            </a:r>
          </a:p>
          <a:p>
            <a:r>
              <a:rPr lang="en-US" dirty="0"/>
              <a:t>Palm Springs Middle School</a:t>
            </a:r>
          </a:p>
          <a:p>
            <a:r>
              <a:rPr lang="en-US" dirty="0"/>
              <a:t>Dwight D. </a:t>
            </a:r>
            <a:r>
              <a:rPr lang="en-US" dirty="0" err="1"/>
              <a:t>Einsenhower</a:t>
            </a:r>
            <a:r>
              <a:rPr lang="en-US" dirty="0"/>
              <a:t> Elementary School</a:t>
            </a:r>
          </a:p>
          <a:p>
            <a:r>
              <a:rPr lang="en-US" dirty="0"/>
              <a:t>Glades Rd DDI</a:t>
            </a:r>
          </a:p>
          <a:p>
            <a:endParaRPr lang="en-US" dirty="0"/>
          </a:p>
          <a:p>
            <a:endParaRPr lang="en-US" dirty="0"/>
          </a:p>
        </p:txBody>
      </p:sp>
      <p:sp>
        <p:nvSpPr>
          <p:cNvPr id="4" name="Slide Number Placeholder 3"/>
          <p:cNvSpPr>
            <a:spLocks noGrp="1"/>
          </p:cNvSpPr>
          <p:nvPr>
            <p:ph type="sldNum" sz="quarter" idx="5"/>
          </p:nvPr>
        </p:nvSpPr>
        <p:spPr/>
        <p:txBody>
          <a:bodyPr/>
          <a:lstStyle/>
          <a:p>
            <a:fld id="{AB42A970-25E3-4A11-8931-419F0806A8A3}" type="slidenum">
              <a:rPr lang="en-US" smtClean="0"/>
              <a:t>5</a:t>
            </a:fld>
            <a:endParaRPr lang="en-US"/>
          </a:p>
        </p:txBody>
      </p:sp>
    </p:spTree>
    <p:extLst>
      <p:ext uri="{BB962C8B-B14F-4D97-AF65-F5344CB8AC3E}">
        <p14:creationId xmlns:p14="http://schemas.microsoft.com/office/powerpoint/2010/main" val="195533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indent="0">
              <a:buFont typeface="Arial" panose="020B0604020202020204" pitchFamily="34" charset="0"/>
              <a:buNone/>
            </a:pPr>
            <a:r>
              <a:rPr lang="en-US" dirty="0"/>
              <a:t>Notes:</a:t>
            </a:r>
          </a:p>
          <a:p>
            <a:pPr marL="174982" indent="-174982">
              <a:buFont typeface="Arial" panose="020B0604020202020204" pitchFamily="34" charset="0"/>
              <a:buChar char="•"/>
            </a:pPr>
            <a:r>
              <a:rPr lang="en-US" dirty="0"/>
              <a:t>Signal Four Analytics is an interactive web-based platform from the FDOT, which is maintained by the University of Florida </a:t>
            </a:r>
            <a:r>
              <a:rPr lang="en-US" dirty="0" err="1"/>
              <a:t>GeoPlan</a:t>
            </a:r>
            <a:r>
              <a:rPr lang="en-US" dirty="0"/>
              <a:t> Center in partnership with the Traffic Records Coordinating Committee (TRCC). The TRCC manages federal funds and aims to improve traffic information systems in the state. Access to the Signal Four Dashboard is open to the public, and its downloading capabilities to government agencies. </a:t>
            </a:r>
          </a:p>
          <a:p>
            <a:pPr marL="174982" indent="-174982">
              <a:buFont typeface="Arial" panose="020B0604020202020204" pitchFamily="34" charset="0"/>
              <a:buChar char="•"/>
            </a:pPr>
            <a:r>
              <a:rPr lang="en-US" dirty="0"/>
              <a:t>FDOT has a program to review all fatalities that occur on the State Highway System anywhere in the 5-county District, called the Highway Safety Improvement Program (HSIP).</a:t>
            </a:r>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B42A970-25E3-4A11-8931-419F0806A8A3}" type="slidenum">
              <a:rPr lang="en-US" smtClean="0"/>
              <a:t>6</a:t>
            </a:fld>
            <a:endParaRPr lang="en-US"/>
          </a:p>
        </p:txBody>
      </p:sp>
    </p:spTree>
    <p:extLst>
      <p:ext uri="{BB962C8B-B14F-4D97-AF65-F5344CB8AC3E}">
        <p14:creationId xmlns:p14="http://schemas.microsoft.com/office/powerpoint/2010/main" val="4082417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32861" y="2741847"/>
            <a:ext cx="7422292" cy="1374306"/>
          </a:xfrm>
        </p:spPr>
        <p:txBody>
          <a:bodyPr anchor="b"/>
          <a:lstStyle>
            <a:lvl1pPr algn="ctr">
              <a:defRPr sz="6000">
                <a:solidFill>
                  <a:srgbClr val="646566"/>
                </a:solidFill>
                <a:latin typeface="Tahoma" panose="020B0604030504040204" pitchFamily="34" charset="0"/>
                <a:ea typeface="Tahoma" panose="020B0604030504040204" pitchFamily="34" charset="0"/>
                <a:cs typeface="Tahoma" panose="020B0604030504040204" pitchFamily="34" charset="0"/>
              </a:defRPr>
            </a:lvl1pPr>
          </a:lstStyle>
          <a:p>
            <a:r>
              <a:rPr lang="en-US"/>
              <a:t>Start &amp; End Title Slide</a:t>
            </a:r>
          </a:p>
        </p:txBody>
      </p:sp>
      <p:sp>
        <p:nvSpPr>
          <p:cNvPr id="5" name="Rectangle 4">
            <a:extLst>
              <a:ext uri="{FF2B5EF4-FFF2-40B4-BE49-F238E27FC236}">
                <a16:creationId xmlns:a16="http://schemas.microsoft.com/office/drawing/2014/main" id="{8FC441D1-7667-4CC9-81D1-0168AD4D3ADA}"/>
              </a:ext>
            </a:extLst>
          </p:cNvPr>
          <p:cNvSpPr/>
          <p:nvPr userDrawn="1"/>
        </p:nvSpPr>
        <p:spPr>
          <a:xfrm>
            <a:off x="8902931" y="5353098"/>
            <a:ext cx="3025833" cy="1055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32861" y="4116153"/>
            <a:ext cx="7422292" cy="1655762"/>
          </a:xfrm>
        </p:spPr>
        <p:txBody>
          <a:bodyPr/>
          <a:lstStyle>
            <a:lvl1pPr marL="0" indent="0" algn="ctr">
              <a:buNone/>
              <a:defRPr sz="2400">
                <a:solidFill>
                  <a:srgbClr val="C3C4C0"/>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Text&#10;&#10;Description automatically generated">
            <a:extLst>
              <a:ext uri="{FF2B5EF4-FFF2-40B4-BE49-F238E27FC236}">
                <a16:creationId xmlns:a16="http://schemas.microsoft.com/office/drawing/2014/main" id="{19034145-D8DE-48BF-B54E-BAEE88D059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84" r="71820"/>
          <a:stretch/>
        </p:blipFill>
        <p:spPr>
          <a:xfrm>
            <a:off x="0" y="0"/>
            <a:ext cx="3695926" cy="6870625"/>
          </a:xfrm>
          <a:prstGeom prst="rect">
            <a:avLst/>
          </a:prstGeom>
        </p:spPr>
      </p:pic>
    </p:spTree>
    <p:extLst>
      <p:ext uri="{BB962C8B-B14F-4D97-AF65-F5344CB8AC3E}">
        <p14:creationId xmlns:p14="http://schemas.microsoft.com/office/powerpoint/2010/main" val="101991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677196-F4F5-4DBE-AE09-B3FC81788EFF}"/>
              </a:ext>
            </a:extLst>
          </p:cNvPr>
          <p:cNvSpPr/>
          <p:nvPr userDrawn="1"/>
        </p:nvSpPr>
        <p:spPr>
          <a:xfrm>
            <a:off x="0" y="0"/>
            <a:ext cx="12192000" cy="1602377"/>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6AE53707-5CB9-477F-B609-EC394AAB541E}"/>
              </a:ext>
            </a:extLst>
          </p:cNvPr>
          <p:cNvSpPr>
            <a:spLocks noGrp="1"/>
          </p:cNvSpPr>
          <p:nvPr>
            <p:ph idx="1" hasCustomPrompt="1"/>
          </p:nvPr>
        </p:nvSpPr>
        <p:spPr>
          <a:xfrm>
            <a:off x="838200" y="1825626"/>
            <a:ext cx="10515600" cy="4212710"/>
          </a:xfrm>
        </p:spPr>
        <p:txBody>
          <a:bodyPr>
            <a:normAutofit/>
          </a:bodyPr>
          <a:lstStyle>
            <a:lvl1pPr marL="457200" indent="-457200">
              <a:buFont typeface="Arial" panose="020B0604020202020204" pitchFamily="34" charset="0"/>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r>
              <a:rPr lang="en-US"/>
              <a:t>Bullet Points</a:t>
            </a:r>
          </a:p>
          <a:p>
            <a:r>
              <a:rPr lang="en-US"/>
              <a:t>2</a:t>
            </a:r>
          </a:p>
          <a:p>
            <a:pPr lvl="1"/>
            <a:r>
              <a:rPr lang="en-US"/>
              <a:t>Sub</a:t>
            </a:r>
          </a:p>
          <a:p>
            <a:pPr lvl="1"/>
            <a:r>
              <a:rPr lang="en-US"/>
              <a:t>Sub</a:t>
            </a:r>
          </a:p>
          <a:p>
            <a:r>
              <a:rPr lang="en-US"/>
              <a:t>3</a:t>
            </a:r>
          </a:p>
          <a:p>
            <a:r>
              <a:rPr lang="en-US"/>
              <a:t>4</a:t>
            </a:r>
          </a:p>
          <a:p>
            <a:r>
              <a:rPr lang="en-US"/>
              <a:t>5</a:t>
            </a:r>
          </a:p>
          <a:p>
            <a:pPr lvl="1"/>
            <a:r>
              <a:rPr lang="en-US"/>
              <a:t>Sub</a:t>
            </a:r>
          </a:p>
          <a:p>
            <a:pPr lvl="1"/>
            <a:r>
              <a:rPr lang="en-US"/>
              <a:t>Sub</a:t>
            </a:r>
          </a:p>
          <a:p>
            <a:r>
              <a:rPr lang="en-US"/>
              <a:t>6 Max</a:t>
            </a:r>
          </a:p>
        </p:txBody>
      </p:sp>
      <p:pic>
        <p:nvPicPr>
          <p:cNvPr id="14" name="Picture 13">
            <a:extLst>
              <a:ext uri="{FF2B5EF4-FFF2-40B4-BE49-F238E27FC236}">
                <a16:creationId xmlns:a16="http://schemas.microsoft.com/office/drawing/2014/main" id="{21183AD9-DBB1-4C4E-B7D2-EC6B10A7D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8" name="Title 1">
            <a:extLst>
              <a:ext uri="{FF2B5EF4-FFF2-40B4-BE49-F238E27FC236}">
                <a16:creationId xmlns:a16="http://schemas.microsoft.com/office/drawing/2014/main" id="{C621BBAC-2ECD-4C48-9287-1E930C41E404}"/>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294390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4487CBF-E4FD-4A67-B827-B262340E662F}"/>
              </a:ext>
            </a:extLst>
          </p:cNvPr>
          <p:cNvSpPr>
            <a:spLocks noGrp="1"/>
          </p:cNvSpPr>
          <p:nvPr>
            <p:ph sz="half" idx="1" hasCustomPrompt="1"/>
          </p:nvPr>
        </p:nvSpPr>
        <p:spPr>
          <a:xfrm>
            <a:off x="838200" y="1825625"/>
            <a:ext cx="5181600" cy="4237424"/>
          </a:xfrm>
        </p:spPr>
        <p:txBody>
          <a:bodyPr/>
          <a:lstStyle>
            <a:lvl1pP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a:defRPr sz="20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a:defRPr>
                <a:solidFill>
                  <a:srgbClr val="646566"/>
                </a:solidFill>
                <a:latin typeface="Tahoma" panose="020B0604030504040204" pitchFamily="34" charset="0"/>
                <a:ea typeface="Tahoma" panose="020B0604030504040204" pitchFamily="34" charset="0"/>
                <a:cs typeface="Tahoma" panose="020B0604030504040204" pitchFamily="34" charset="0"/>
              </a:defRPr>
            </a:lvl3pPr>
            <a:lvl4pPr>
              <a:defRPr>
                <a:solidFill>
                  <a:srgbClr val="646566"/>
                </a:solidFill>
                <a:latin typeface="Tahoma" panose="020B0604030504040204" pitchFamily="34" charset="0"/>
                <a:ea typeface="Tahoma" panose="020B0604030504040204" pitchFamily="34" charset="0"/>
                <a:cs typeface="Tahoma" panose="020B0604030504040204" pitchFamily="34" charset="0"/>
              </a:defRPr>
            </a:lvl4pPr>
            <a:lvl5pPr>
              <a:defRPr>
                <a:solidFill>
                  <a:srgbClr val="64656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5A874D0A-FFE7-4BF8-84BA-A75B827DF6A2}"/>
              </a:ext>
            </a:extLst>
          </p:cNvPr>
          <p:cNvSpPr>
            <a:spLocks noGrp="1"/>
          </p:cNvSpPr>
          <p:nvPr>
            <p:ph sz="half" idx="2" hasCustomPrompt="1"/>
          </p:nvPr>
        </p:nvSpPr>
        <p:spPr>
          <a:xfrm>
            <a:off x="6172200" y="1825625"/>
            <a:ext cx="5181600" cy="4237424"/>
          </a:xfrm>
        </p:spPr>
        <p:txBody>
          <a:bodyPr/>
          <a:lstStyle>
            <a:lvl1pP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a:defRPr sz="20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a:defRPr>
                <a:solidFill>
                  <a:srgbClr val="646566"/>
                </a:solidFill>
                <a:latin typeface="Tahoma" panose="020B0604030504040204" pitchFamily="34" charset="0"/>
                <a:ea typeface="Tahoma" panose="020B0604030504040204" pitchFamily="34" charset="0"/>
                <a:cs typeface="Tahoma" panose="020B0604030504040204" pitchFamily="34" charset="0"/>
              </a:defRPr>
            </a:lvl3pPr>
            <a:lvl4pPr>
              <a:defRPr>
                <a:solidFill>
                  <a:srgbClr val="646566"/>
                </a:solidFill>
                <a:latin typeface="Tahoma" panose="020B0604030504040204" pitchFamily="34" charset="0"/>
                <a:ea typeface="Tahoma" panose="020B0604030504040204" pitchFamily="34" charset="0"/>
                <a:cs typeface="Tahoma" panose="020B0604030504040204" pitchFamily="34" charset="0"/>
              </a:defRPr>
            </a:lvl4pPr>
            <a:lvl5pPr>
              <a:defRPr>
                <a:solidFill>
                  <a:srgbClr val="64656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28513BA7-ABAB-4BA6-9FC8-285AB9B79879}"/>
              </a:ext>
            </a:extLst>
          </p:cNvPr>
          <p:cNvSpPr/>
          <p:nvPr userDrawn="1"/>
        </p:nvSpPr>
        <p:spPr>
          <a:xfrm>
            <a:off x="0" y="0"/>
            <a:ext cx="12192000" cy="1602377"/>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CB1532B-198B-4DA8-A36F-831554A1FA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7" name="Title 1">
            <a:extLst>
              <a:ext uri="{FF2B5EF4-FFF2-40B4-BE49-F238E27FC236}">
                <a16:creationId xmlns:a16="http://schemas.microsoft.com/office/drawing/2014/main" id="{140ED970-A53B-468B-B331-C6E14423497C}"/>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21116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E27D8C-353B-401C-B111-72ADE3E946E2}"/>
              </a:ext>
            </a:extLst>
          </p:cNvPr>
          <p:cNvSpPr/>
          <p:nvPr userDrawn="1"/>
        </p:nvSpPr>
        <p:spPr>
          <a:xfrm>
            <a:off x="0" y="0"/>
            <a:ext cx="4902926" cy="6858000"/>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87C99FD-4B33-4036-9832-BBF05A0626F1}"/>
              </a:ext>
            </a:extLst>
          </p:cNvPr>
          <p:cNvSpPr>
            <a:spLocks noGrp="1"/>
          </p:cNvSpPr>
          <p:nvPr>
            <p:ph type="ctrTitle" hasCustomPrompt="1"/>
          </p:nvPr>
        </p:nvSpPr>
        <p:spPr>
          <a:xfrm>
            <a:off x="-1" y="612938"/>
            <a:ext cx="4902927" cy="879448"/>
          </a:xfrm>
        </p:spPr>
        <p:txBody>
          <a:bodyPr anchor="b">
            <a:normAutofit/>
          </a:bodyPr>
          <a:lstStyle>
            <a:lvl1pPr algn="ctr">
              <a:defRPr sz="4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Title</a:t>
            </a:r>
          </a:p>
        </p:txBody>
      </p:sp>
      <p:sp>
        <p:nvSpPr>
          <p:cNvPr id="14" name="Content Placeholder 2">
            <a:extLst>
              <a:ext uri="{FF2B5EF4-FFF2-40B4-BE49-F238E27FC236}">
                <a16:creationId xmlns:a16="http://schemas.microsoft.com/office/drawing/2014/main" id="{FADAEA9F-E822-4991-ADA1-26F8D9464D34}"/>
              </a:ext>
            </a:extLst>
          </p:cNvPr>
          <p:cNvSpPr>
            <a:spLocks noGrp="1"/>
          </p:cNvSpPr>
          <p:nvPr>
            <p:ph idx="1" hasCustomPrompt="1"/>
          </p:nvPr>
        </p:nvSpPr>
        <p:spPr>
          <a:xfrm>
            <a:off x="5512526" y="513805"/>
            <a:ext cx="6259286" cy="5860362"/>
          </a:xfrm>
        </p:spPr>
        <p:txBody>
          <a:bodyPr>
            <a:normAutofit/>
          </a:bodyPr>
          <a:lstStyle>
            <a:lvl1pPr marL="457200" indent="-457200">
              <a:buFont typeface="Arial" panose="020B0604020202020204" pitchFamily="34" charset="0"/>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r>
              <a:rPr lang="en-US"/>
              <a:t>Bullet Points</a:t>
            </a:r>
          </a:p>
          <a:p>
            <a:r>
              <a:rPr lang="en-US"/>
              <a:t>2</a:t>
            </a:r>
          </a:p>
          <a:p>
            <a:r>
              <a:rPr lang="en-US"/>
              <a:t>3</a:t>
            </a:r>
          </a:p>
          <a:p>
            <a:r>
              <a:rPr lang="en-US"/>
              <a:t>4</a:t>
            </a:r>
          </a:p>
          <a:p>
            <a:r>
              <a:rPr lang="en-US"/>
              <a:t>5</a:t>
            </a:r>
          </a:p>
          <a:p>
            <a:r>
              <a:rPr lang="en-US"/>
              <a:t>6 Max</a:t>
            </a:r>
          </a:p>
        </p:txBody>
      </p:sp>
      <p:pic>
        <p:nvPicPr>
          <p:cNvPr id="9" name="Picture 8">
            <a:extLst>
              <a:ext uri="{FF2B5EF4-FFF2-40B4-BE49-F238E27FC236}">
                <a16:creationId xmlns:a16="http://schemas.microsoft.com/office/drawing/2014/main" id="{7DC87E17-9646-4FB5-9F7C-68C322115E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0" y="612938"/>
            <a:ext cx="2828355" cy="5951913"/>
          </a:xfrm>
          <a:prstGeom prst="rect">
            <a:avLst/>
          </a:prstGeom>
        </p:spPr>
      </p:pic>
    </p:spTree>
    <p:extLst>
      <p:ext uri="{BB962C8B-B14F-4D97-AF65-F5344CB8AC3E}">
        <p14:creationId xmlns:p14="http://schemas.microsoft.com/office/powerpoint/2010/main" val="260154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E27D8C-353B-401C-B111-72ADE3E946E2}"/>
              </a:ext>
            </a:extLst>
          </p:cNvPr>
          <p:cNvSpPr/>
          <p:nvPr userDrawn="1"/>
        </p:nvSpPr>
        <p:spPr>
          <a:xfrm>
            <a:off x="-1" y="0"/>
            <a:ext cx="4902926" cy="6858000"/>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C6E0D4A-7933-4636-B6D6-9924977388D3}"/>
              </a:ext>
            </a:extLst>
          </p:cNvPr>
          <p:cNvSpPr>
            <a:spLocks noGrp="1"/>
          </p:cNvSpPr>
          <p:nvPr>
            <p:ph type="ctrTitle" hasCustomPrompt="1"/>
          </p:nvPr>
        </p:nvSpPr>
        <p:spPr>
          <a:xfrm>
            <a:off x="-1" y="612938"/>
            <a:ext cx="4902927" cy="879448"/>
          </a:xfrm>
        </p:spPr>
        <p:txBody>
          <a:bodyPr anchor="b">
            <a:normAutofit/>
          </a:bodyPr>
          <a:lstStyle>
            <a:lvl1pPr algn="ctr">
              <a:defRPr sz="4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Title</a:t>
            </a:r>
          </a:p>
        </p:txBody>
      </p:sp>
      <p:sp>
        <p:nvSpPr>
          <p:cNvPr id="13" name="Content Placeholder 2">
            <a:extLst>
              <a:ext uri="{FF2B5EF4-FFF2-40B4-BE49-F238E27FC236}">
                <a16:creationId xmlns:a16="http://schemas.microsoft.com/office/drawing/2014/main" id="{ED98978B-5742-4EEF-8C01-A692936B0821}"/>
              </a:ext>
            </a:extLst>
          </p:cNvPr>
          <p:cNvSpPr>
            <a:spLocks noGrp="1"/>
          </p:cNvSpPr>
          <p:nvPr>
            <p:ph idx="1"/>
          </p:nvPr>
        </p:nvSpPr>
        <p:spPr>
          <a:xfrm>
            <a:off x="5257801" y="2123479"/>
            <a:ext cx="6727372" cy="4441372"/>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pic>
        <p:nvPicPr>
          <p:cNvPr id="3" name="Picture 2">
            <a:extLst>
              <a:ext uri="{FF2B5EF4-FFF2-40B4-BE49-F238E27FC236}">
                <a16:creationId xmlns:a16="http://schemas.microsoft.com/office/drawing/2014/main" id="{BC83F926-CB28-4EDA-A6DA-B517BC065A0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0" y="612938"/>
            <a:ext cx="2828355" cy="5951913"/>
          </a:xfrm>
          <a:prstGeom prst="rect">
            <a:avLst/>
          </a:prstGeom>
        </p:spPr>
      </p:pic>
      <p:sp>
        <p:nvSpPr>
          <p:cNvPr id="11" name="Content Placeholder 2">
            <a:extLst>
              <a:ext uri="{FF2B5EF4-FFF2-40B4-BE49-F238E27FC236}">
                <a16:creationId xmlns:a16="http://schemas.microsoft.com/office/drawing/2014/main" id="{643DCC71-C9C0-49D6-83F4-E93B95D606A1}"/>
              </a:ext>
            </a:extLst>
          </p:cNvPr>
          <p:cNvSpPr>
            <a:spLocks noGrp="1"/>
          </p:cNvSpPr>
          <p:nvPr>
            <p:ph idx="10" hasCustomPrompt="1"/>
          </p:nvPr>
        </p:nvSpPr>
        <p:spPr>
          <a:xfrm>
            <a:off x="5257801" y="513805"/>
            <a:ext cx="6727372" cy="1377139"/>
          </a:xfrm>
        </p:spPr>
        <p:txBody>
          <a:bodyPr>
            <a:normAutofit/>
          </a:bodyPr>
          <a:lstStyle>
            <a:lvl1pPr marL="457200" indent="-457200">
              <a:buFont typeface="Arial" panose="020B0604020202020204" pitchFamily="34" charset="0"/>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r>
              <a:rPr lang="en-US"/>
              <a:t>Bullet Points</a:t>
            </a:r>
          </a:p>
          <a:p>
            <a:r>
              <a:rPr lang="en-US"/>
              <a:t>2</a:t>
            </a:r>
          </a:p>
          <a:p>
            <a:r>
              <a:rPr lang="en-US"/>
              <a:t>3</a:t>
            </a:r>
          </a:p>
        </p:txBody>
      </p:sp>
    </p:spTree>
    <p:extLst>
      <p:ext uri="{BB962C8B-B14F-4D97-AF65-F5344CB8AC3E}">
        <p14:creationId xmlns:p14="http://schemas.microsoft.com/office/powerpoint/2010/main" val="106781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D30305D-EFE6-4CA1-8B37-CC565F8C00BE}"/>
              </a:ext>
            </a:extLst>
          </p:cNvPr>
          <p:cNvSpPr/>
          <p:nvPr userDrawn="1"/>
        </p:nvSpPr>
        <p:spPr>
          <a:xfrm>
            <a:off x="0" y="0"/>
            <a:ext cx="12192000" cy="1602377"/>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80690FE-1EA9-4533-8689-ACCA6CE0F2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22" name="Content Placeholder 2">
            <a:extLst>
              <a:ext uri="{FF2B5EF4-FFF2-40B4-BE49-F238E27FC236}">
                <a16:creationId xmlns:a16="http://schemas.microsoft.com/office/drawing/2014/main" id="{F9E50C44-C666-4E2D-845A-5241C645A263}"/>
              </a:ext>
            </a:extLst>
          </p:cNvPr>
          <p:cNvSpPr>
            <a:spLocks noGrp="1"/>
          </p:cNvSpPr>
          <p:nvPr>
            <p:ph idx="1"/>
          </p:nvPr>
        </p:nvSpPr>
        <p:spPr>
          <a:xfrm>
            <a:off x="965134" y="2472719"/>
            <a:ext cx="2575989" cy="2047244"/>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27" name="Content Placeholder 2">
            <a:extLst>
              <a:ext uri="{FF2B5EF4-FFF2-40B4-BE49-F238E27FC236}">
                <a16:creationId xmlns:a16="http://schemas.microsoft.com/office/drawing/2014/main" id="{8151CE89-F1D7-4AAB-B996-1A0994F724EA}"/>
              </a:ext>
            </a:extLst>
          </p:cNvPr>
          <p:cNvSpPr>
            <a:spLocks noGrp="1"/>
          </p:cNvSpPr>
          <p:nvPr>
            <p:ph idx="10"/>
          </p:nvPr>
        </p:nvSpPr>
        <p:spPr>
          <a:xfrm>
            <a:off x="4679011" y="2472719"/>
            <a:ext cx="2575989" cy="2047244"/>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0" name="Content Placeholder 2">
            <a:extLst>
              <a:ext uri="{FF2B5EF4-FFF2-40B4-BE49-F238E27FC236}">
                <a16:creationId xmlns:a16="http://schemas.microsoft.com/office/drawing/2014/main" id="{7298F6DC-599C-4DC4-848B-FDCE58E83A60}"/>
              </a:ext>
            </a:extLst>
          </p:cNvPr>
          <p:cNvSpPr>
            <a:spLocks noGrp="1"/>
          </p:cNvSpPr>
          <p:nvPr>
            <p:ph idx="11"/>
          </p:nvPr>
        </p:nvSpPr>
        <p:spPr>
          <a:xfrm>
            <a:off x="8392889" y="2472719"/>
            <a:ext cx="2575989" cy="2047244"/>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1" name="Content Placeholder 2">
            <a:extLst>
              <a:ext uri="{FF2B5EF4-FFF2-40B4-BE49-F238E27FC236}">
                <a16:creationId xmlns:a16="http://schemas.microsoft.com/office/drawing/2014/main" id="{E4555760-6FBD-4D86-A9DB-B0014938B3DF}"/>
              </a:ext>
            </a:extLst>
          </p:cNvPr>
          <p:cNvSpPr>
            <a:spLocks noGrp="1"/>
          </p:cNvSpPr>
          <p:nvPr>
            <p:ph idx="12"/>
          </p:nvPr>
        </p:nvSpPr>
        <p:spPr>
          <a:xfrm>
            <a:off x="965134" y="4684738"/>
            <a:ext cx="2575989" cy="705567"/>
          </a:xfrm>
        </p:spPr>
        <p:txBody>
          <a:bodyPr>
            <a:normAutofit/>
          </a:bodyPr>
          <a:lstStyle>
            <a:lvl1pPr marL="0" indent="0" algn="ctr">
              <a:buFont typeface="Arial" panose="020B0604020202020204" pitchFamily="34" charset="0"/>
              <a:buNone/>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2" name="Content Placeholder 2">
            <a:extLst>
              <a:ext uri="{FF2B5EF4-FFF2-40B4-BE49-F238E27FC236}">
                <a16:creationId xmlns:a16="http://schemas.microsoft.com/office/drawing/2014/main" id="{8F45B90F-A32B-4525-8208-B0FF8BC80A74}"/>
              </a:ext>
            </a:extLst>
          </p:cNvPr>
          <p:cNvSpPr>
            <a:spLocks noGrp="1"/>
          </p:cNvSpPr>
          <p:nvPr>
            <p:ph idx="13"/>
          </p:nvPr>
        </p:nvSpPr>
        <p:spPr>
          <a:xfrm>
            <a:off x="4679011" y="4684738"/>
            <a:ext cx="2575989" cy="705567"/>
          </a:xfrm>
        </p:spPr>
        <p:txBody>
          <a:bodyPr>
            <a:normAutofit/>
          </a:bodyPr>
          <a:lstStyle>
            <a:lvl1pPr marL="0" indent="0" algn="ctr">
              <a:buFont typeface="Arial" panose="020B0604020202020204" pitchFamily="34" charset="0"/>
              <a:buNone/>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3" name="Content Placeholder 2">
            <a:extLst>
              <a:ext uri="{FF2B5EF4-FFF2-40B4-BE49-F238E27FC236}">
                <a16:creationId xmlns:a16="http://schemas.microsoft.com/office/drawing/2014/main" id="{824B73C0-E7FB-4C5C-854E-8F88F4E5FB6B}"/>
              </a:ext>
            </a:extLst>
          </p:cNvPr>
          <p:cNvSpPr>
            <a:spLocks noGrp="1"/>
          </p:cNvSpPr>
          <p:nvPr>
            <p:ph idx="14"/>
          </p:nvPr>
        </p:nvSpPr>
        <p:spPr>
          <a:xfrm>
            <a:off x="8392889" y="4684737"/>
            <a:ext cx="2575989" cy="705567"/>
          </a:xfrm>
        </p:spPr>
        <p:txBody>
          <a:bodyPr>
            <a:normAutofit/>
          </a:bodyPr>
          <a:lstStyle>
            <a:lvl1pPr marL="0" indent="0" algn="ctr">
              <a:buFont typeface="Arial" panose="020B0604020202020204" pitchFamily="34" charset="0"/>
              <a:buNone/>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11" name="Title 1">
            <a:extLst>
              <a:ext uri="{FF2B5EF4-FFF2-40B4-BE49-F238E27FC236}">
                <a16:creationId xmlns:a16="http://schemas.microsoft.com/office/drawing/2014/main" id="{B48B21A0-4980-44A5-90C9-A7BF86BA844B}"/>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76801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E4D2BC-CA4E-4A17-940A-D6007FD800BD}"/>
              </a:ext>
            </a:extLst>
          </p:cNvPr>
          <p:cNvSpPr/>
          <p:nvPr userDrawn="1"/>
        </p:nvSpPr>
        <p:spPr>
          <a:xfrm>
            <a:off x="-8313" y="0"/>
            <a:ext cx="12200313" cy="1602378"/>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3745973-6FDA-46A4-B957-8BE59BD09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7" name="Content Placeholder 2">
            <a:extLst>
              <a:ext uri="{FF2B5EF4-FFF2-40B4-BE49-F238E27FC236}">
                <a16:creationId xmlns:a16="http://schemas.microsoft.com/office/drawing/2014/main" id="{15C0799F-6CB5-4F24-A80F-F2D3B2E94041}"/>
              </a:ext>
            </a:extLst>
          </p:cNvPr>
          <p:cNvSpPr>
            <a:spLocks noGrp="1"/>
          </p:cNvSpPr>
          <p:nvPr>
            <p:ph idx="1"/>
          </p:nvPr>
        </p:nvSpPr>
        <p:spPr>
          <a:xfrm>
            <a:off x="426128" y="1748900"/>
            <a:ext cx="11461072" cy="4563123"/>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6" name="Title 1">
            <a:extLst>
              <a:ext uri="{FF2B5EF4-FFF2-40B4-BE49-F238E27FC236}">
                <a16:creationId xmlns:a16="http://schemas.microsoft.com/office/drawing/2014/main" id="{572594AD-6628-4864-A8F7-3CC72BE3A7FC}"/>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2879162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lue Transition Slide">
    <p:bg>
      <p:bgPr>
        <a:solidFill>
          <a:srgbClr val="147BD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D3C365-FA2F-4EC1-8A23-2DC3645D19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00" r="-1" b="-543"/>
          <a:stretch/>
        </p:blipFill>
        <p:spPr>
          <a:xfrm>
            <a:off x="0" y="0"/>
            <a:ext cx="3268552" cy="6901413"/>
          </a:xfrm>
          <a:prstGeom prst="rect">
            <a:avLst/>
          </a:prstGeom>
        </p:spPr>
      </p:pic>
      <p:sp>
        <p:nvSpPr>
          <p:cNvPr id="13" name="Title 1">
            <a:extLst>
              <a:ext uri="{FF2B5EF4-FFF2-40B4-BE49-F238E27FC236}">
                <a16:creationId xmlns:a16="http://schemas.microsoft.com/office/drawing/2014/main" id="{B4279AD6-AA56-4159-8F23-A25AC7089100}"/>
              </a:ext>
            </a:extLst>
          </p:cNvPr>
          <p:cNvSpPr>
            <a:spLocks noGrp="1"/>
          </p:cNvSpPr>
          <p:nvPr>
            <p:ph type="ctrTitle" hasCustomPrompt="1"/>
          </p:nvPr>
        </p:nvSpPr>
        <p:spPr>
          <a:xfrm>
            <a:off x="4032861" y="2741847"/>
            <a:ext cx="7422292" cy="1374306"/>
          </a:xfrm>
        </p:spPr>
        <p:txBody>
          <a:bodyPr anchor="b"/>
          <a:lstStyle>
            <a:lvl1pPr algn="ctr">
              <a:defRPr sz="6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Section </a:t>
            </a:r>
            <a:br>
              <a:rPr lang="en-US"/>
            </a:br>
            <a:r>
              <a:rPr lang="en-US"/>
              <a:t>Title Slide</a:t>
            </a:r>
          </a:p>
        </p:txBody>
      </p:sp>
      <p:sp>
        <p:nvSpPr>
          <p:cNvPr id="14" name="Subtitle 2">
            <a:extLst>
              <a:ext uri="{FF2B5EF4-FFF2-40B4-BE49-F238E27FC236}">
                <a16:creationId xmlns:a16="http://schemas.microsoft.com/office/drawing/2014/main" id="{FD519BBB-2F9F-45A4-AACC-8293FC3AED3A}"/>
              </a:ext>
            </a:extLst>
          </p:cNvPr>
          <p:cNvSpPr>
            <a:spLocks noGrp="1"/>
          </p:cNvSpPr>
          <p:nvPr>
            <p:ph type="subTitle" idx="1"/>
          </p:nvPr>
        </p:nvSpPr>
        <p:spPr>
          <a:xfrm>
            <a:off x="4032861" y="4116153"/>
            <a:ext cx="7422292" cy="1655762"/>
          </a:xfrm>
        </p:spPr>
        <p:txBody>
          <a:bodyPr/>
          <a:lstStyle>
            <a:lvl1pPr marL="0" indent="0" algn="ctr">
              <a:buNone/>
              <a:defRPr sz="24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100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D83B4790-CDFA-4986-9587-5A3A9AF404C6}" type="datetimeFigureOut">
              <a:rPr lang="en-US" smtClean="0"/>
              <a:pPr/>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5BC4BB82-2418-4D35-9A7E-6ED0E6E63174}" type="slidenum">
              <a:rPr lang="en-US" smtClean="0"/>
              <a:pPr/>
              <a:t>‹#›</a:t>
            </a:fld>
            <a:endParaRPr lang="en-US"/>
          </a:p>
        </p:txBody>
      </p:sp>
    </p:spTree>
    <p:extLst>
      <p:ext uri="{BB962C8B-B14F-4D97-AF65-F5344CB8AC3E}">
        <p14:creationId xmlns:p14="http://schemas.microsoft.com/office/powerpoint/2010/main" val="4287028849"/>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1" r:id="rId3"/>
    <p:sldLayoutId id="2147483651" r:id="rId4"/>
    <p:sldLayoutId id="2147483668" r:id="rId5"/>
    <p:sldLayoutId id="2147483664" r:id="rId6"/>
    <p:sldLayoutId id="2147483665" r:id="rId7"/>
    <p:sldLayoutId id="2147483655" r:id="rId8"/>
  </p:sldLayoutIdLst>
  <p:txStyles>
    <p:titleStyle>
      <a:lvl1pPr algn="l" defTabSz="914400" rtl="0" eaLnBrk="1" latinLnBrk="0" hangingPunct="1">
        <a:lnSpc>
          <a:spcPct val="90000"/>
        </a:lnSpc>
        <a:spcBef>
          <a:spcPct val="0"/>
        </a:spcBef>
        <a:buNone/>
        <a:defRPr sz="4400" kern="1200">
          <a:solidFill>
            <a:srgbClr val="6C6D70"/>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C6D70"/>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C6D70"/>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C6D70"/>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C6D70"/>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7ED5EF-8E18-4FEE-98CE-F89A24429778}"/>
              </a:ext>
            </a:extLst>
          </p:cNvPr>
          <p:cNvSpPr>
            <a:spLocks noGrp="1"/>
          </p:cNvSpPr>
          <p:nvPr>
            <p:ph type="ctrTitle"/>
          </p:nvPr>
        </p:nvSpPr>
        <p:spPr>
          <a:xfrm>
            <a:off x="4032860" y="3267141"/>
            <a:ext cx="7422292" cy="1374306"/>
          </a:xfrm>
        </p:spPr>
        <p:txBody>
          <a:bodyPr>
            <a:normAutofit fontScale="90000"/>
          </a:bodyPr>
          <a:lstStyle/>
          <a:p>
            <a:r>
              <a:rPr lang="en-US"/>
              <a:t>Pedestrian &amp; Bicycle Quarterly Crash Analysis</a:t>
            </a:r>
          </a:p>
        </p:txBody>
      </p:sp>
      <p:sp>
        <p:nvSpPr>
          <p:cNvPr id="5" name="Subtitle 4">
            <a:extLst>
              <a:ext uri="{FF2B5EF4-FFF2-40B4-BE49-F238E27FC236}">
                <a16:creationId xmlns:a16="http://schemas.microsoft.com/office/drawing/2014/main" id="{1B6E2D88-346E-4B78-AD77-A99A9F392F7C}"/>
              </a:ext>
            </a:extLst>
          </p:cNvPr>
          <p:cNvSpPr>
            <a:spLocks noGrp="1"/>
          </p:cNvSpPr>
          <p:nvPr>
            <p:ph type="subTitle" idx="1"/>
          </p:nvPr>
        </p:nvSpPr>
        <p:spPr>
          <a:xfrm>
            <a:off x="4669569" y="4767907"/>
            <a:ext cx="6148873" cy="1655762"/>
          </a:xfrm>
        </p:spPr>
        <p:txBody>
          <a:bodyPr/>
          <a:lstStyle/>
          <a:p>
            <a:r>
              <a:rPr lang="en-US" dirty="0"/>
              <a:t>April 1 – June 30, 2023</a:t>
            </a:r>
          </a:p>
          <a:p>
            <a:endParaRPr lang="en-US" dirty="0"/>
          </a:p>
        </p:txBody>
      </p:sp>
    </p:spTree>
    <p:extLst>
      <p:ext uri="{BB962C8B-B14F-4D97-AF65-F5344CB8AC3E}">
        <p14:creationId xmlns:p14="http://schemas.microsoft.com/office/powerpoint/2010/main" val="1825884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EB9180D-79D7-4C6C-AEA7-38E2A35BA04D}"/>
              </a:ext>
            </a:extLst>
          </p:cNvPr>
          <p:cNvSpPr>
            <a:spLocks noGrp="1"/>
          </p:cNvSpPr>
          <p:nvPr>
            <p:ph sz="half" idx="1"/>
          </p:nvPr>
        </p:nvSpPr>
        <p:spPr>
          <a:xfrm>
            <a:off x="838200" y="1880110"/>
            <a:ext cx="5611761" cy="4237424"/>
          </a:xfrm>
        </p:spPr>
        <p:txBody>
          <a:bodyPr>
            <a:normAutofit/>
          </a:bodyPr>
          <a:lstStyle/>
          <a:p>
            <a:pPr>
              <a:lnSpc>
                <a:spcPct val="100000"/>
              </a:lnSpc>
              <a:buFont typeface="Wingdings" panose="05000000000000000000" pitchFamily="2" charset="2"/>
              <a:buChar char="§"/>
            </a:pPr>
            <a:r>
              <a:rPr lang="en-US" sz="2800"/>
              <a:t>Implements TPA Vision Zero Action Plan</a:t>
            </a:r>
          </a:p>
          <a:p>
            <a:pPr>
              <a:lnSpc>
                <a:spcPct val="100000"/>
              </a:lnSpc>
              <a:buFont typeface="Wingdings" panose="05000000000000000000" pitchFamily="2" charset="2"/>
              <a:buChar char="§"/>
            </a:pPr>
            <a:r>
              <a:rPr lang="en-US" sz="2800"/>
              <a:t>Quarterly review promotes discussion and urgency</a:t>
            </a:r>
          </a:p>
          <a:p>
            <a:pPr>
              <a:lnSpc>
                <a:spcPct val="100000"/>
              </a:lnSpc>
              <a:buFont typeface="Wingdings" panose="05000000000000000000" pitchFamily="2" charset="2"/>
              <a:buChar char="§"/>
            </a:pPr>
            <a:r>
              <a:rPr lang="en-US" sz="2800"/>
              <a:t>Accumulated data reveals trends and countermeasures</a:t>
            </a:r>
          </a:p>
          <a:p>
            <a:pPr>
              <a:buFont typeface="Wingdings" panose="05000000000000000000" pitchFamily="2" charset="2"/>
              <a:buChar char="§"/>
            </a:pPr>
            <a:endParaRPr lang="en-US" sz="2800"/>
          </a:p>
        </p:txBody>
      </p:sp>
      <p:sp>
        <p:nvSpPr>
          <p:cNvPr id="6" name="Title 5">
            <a:extLst>
              <a:ext uri="{FF2B5EF4-FFF2-40B4-BE49-F238E27FC236}">
                <a16:creationId xmlns:a16="http://schemas.microsoft.com/office/drawing/2014/main" id="{757F34C7-12A5-4551-B0DC-163747533CA8}"/>
              </a:ext>
            </a:extLst>
          </p:cNvPr>
          <p:cNvSpPr>
            <a:spLocks noGrp="1"/>
          </p:cNvSpPr>
          <p:nvPr>
            <p:ph type="ctrTitle"/>
          </p:nvPr>
        </p:nvSpPr>
        <p:spPr/>
        <p:txBody>
          <a:bodyPr>
            <a:noAutofit/>
          </a:bodyPr>
          <a:lstStyle/>
          <a:p>
            <a:r>
              <a:rPr lang="en-US"/>
              <a:t>Why Quarterly Reviews of </a:t>
            </a:r>
            <a:br>
              <a:rPr lang="en-US"/>
            </a:br>
            <a:r>
              <a:rPr lang="en-US"/>
              <a:t>Ped/Bike Crashes?</a:t>
            </a:r>
          </a:p>
        </p:txBody>
      </p:sp>
      <p:pic>
        <p:nvPicPr>
          <p:cNvPr id="1028" name="Picture 4" descr="2021 TPA Vision Zero Action Plan">
            <a:extLst>
              <a:ext uri="{FF2B5EF4-FFF2-40B4-BE49-F238E27FC236}">
                <a16:creationId xmlns:a16="http://schemas.microsoft.com/office/drawing/2014/main" id="{E5A36C20-ABE1-2F8B-DF73-C74CD0C75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024" y="1880110"/>
            <a:ext cx="3226144" cy="417173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99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city with red dots&#10;&#10;Description automatically generated">
            <a:extLst>
              <a:ext uri="{FF2B5EF4-FFF2-40B4-BE49-F238E27FC236}">
                <a16:creationId xmlns:a16="http://schemas.microsoft.com/office/drawing/2014/main" id="{6057D1F2-3F37-2736-B8CC-FA2ADA65C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4392" y="860430"/>
            <a:ext cx="4352338" cy="5632437"/>
          </a:xfrm>
          <a:prstGeom prst="rect">
            <a:avLst/>
          </a:prstGeom>
        </p:spPr>
      </p:pic>
      <p:pic>
        <p:nvPicPr>
          <p:cNvPr id="4" name="Picture 3" descr="A map of a city&#10;&#10;Description automatically generated">
            <a:extLst>
              <a:ext uri="{FF2B5EF4-FFF2-40B4-BE49-F238E27FC236}">
                <a16:creationId xmlns:a16="http://schemas.microsoft.com/office/drawing/2014/main" id="{5D88DD24-FB9C-35DF-985B-A771995B7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149" y="860431"/>
            <a:ext cx="4352337" cy="5632436"/>
          </a:xfrm>
          <a:prstGeom prst="rect">
            <a:avLst/>
          </a:prstGeom>
        </p:spPr>
      </p:pic>
      <p:sp>
        <p:nvSpPr>
          <p:cNvPr id="3" name="Title 2">
            <a:extLst>
              <a:ext uri="{FF2B5EF4-FFF2-40B4-BE49-F238E27FC236}">
                <a16:creationId xmlns:a16="http://schemas.microsoft.com/office/drawing/2014/main" id="{555C3B50-E367-6BB6-D934-E93A27267F42}"/>
              </a:ext>
            </a:extLst>
          </p:cNvPr>
          <p:cNvSpPr>
            <a:spLocks noGrp="1"/>
          </p:cNvSpPr>
          <p:nvPr>
            <p:ph type="ctrTitle"/>
          </p:nvPr>
        </p:nvSpPr>
        <p:spPr>
          <a:xfrm>
            <a:off x="3597839" y="-516431"/>
            <a:ext cx="8104249" cy="1374306"/>
          </a:xfrm>
        </p:spPr>
        <p:txBody>
          <a:bodyPr>
            <a:normAutofit/>
          </a:bodyPr>
          <a:lstStyle/>
          <a:p>
            <a:r>
              <a:rPr lang="en-US" sz="4000" dirty="0"/>
              <a:t>Mapping Crashes</a:t>
            </a:r>
          </a:p>
        </p:txBody>
      </p:sp>
    </p:spTree>
    <p:extLst>
      <p:ext uri="{BB962C8B-B14F-4D97-AF65-F5344CB8AC3E}">
        <p14:creationId xmlns:p14="http://schemas.microsoft.com/office/powerpoint/2010/main" val="2630628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14DFF5-88EE-03AD-FC09-F8398DA93C91}"/>
              </a:ext>
            </a:extLst>
          </p:cNvPr>
          <p:cNvSpPr>
            <a:spLocks noGrp="1"/>
          </p:cNvSpPr>
          <p:nvPr>
            <p:ph type="ctrTitle"/>
          </p:nvPr>
        </p:nvSpPr>
        <p:spPr/>
        <p:txBody>
          <a:bodyPr/>
          <a:lstStyle/>
          <a:p>
            <a:r>
              <a:rPr lang="en-US"/>
              <a:t>Crashes by Emphasis Area</a:t>
            </a:r>
          </a:p>
        </p:txBody>
      </p:sp>
      <p:pic>
        <p:nvPicPr>
          <p:cNvPr id="20" name="Graphic 19" descr="Walk outline">
            <a:extLst>
              <a:ext uri="{FF2B5EF4-FFF2-40B4-BE49-F238E27FC236}">
                <a16:creationId xmlns:a16="http://schemas.microsoft.com/office/drawing/2014/main" id="{4AE543B1-AC71-D612-2569-C6016CE483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3859" y="2624414"/>
            <a:ext cx="613225" cy="613225"/>
          </a:xfrm>
          <a:prstGeom prst="rect">
            <a:avLst/>
          </a:prstGeom>
        </p:spPr>
      </p:pic>
      <p:sp>
        <p:nvSpPr>
          <p:cNvPr id="21" name="Content Placeholder 20">
            <a:extLst>
              <a:ext uri="{FF2B5EF4-FFF2-40B4-BE49-F238E27FC236}">
                <a16:creationId xmlns:a16="http://schemas.microsoft.com/office/drawing/2014/main" id="{2EEFB029-6993-EE89-F063-7D6FE7A16613}"/>
              </a:ext>
            </a:extLst>
          </p:cNvPr>
          <p:cNvSpPr>
            <a:spLocks noGrp="1"/>
          </p:cNvSpPr>
          <p:nvPr>
            <p:ph idx="13"/>
          </p:nvPr>
        </p:nvSpPr>
        <p:spPr>
          <a:xfrm>
            <a:off x="7551166" y="1664011"/>
            <a:ext cx="4177999" cy="429296"/>
          </a:xfrm>
        </p:spPr>
        <p:txBody>
          <a:bodyPr>
            <a:normAutofit/>
          </a:bodyPr>
          <a:lstStyle/>
          <a:p>
            <a:r>
              <a:rPr lang="en-US" dirty="0"/>
              <a:t>Human Behavior</a:t>
            </a:r>
          </a:p>
        </p:txBody>
      </p:sp>
      <p:sp>
        <p:nvSpPr>
          <p:cNvPr id="23" name="Content Placeholder 22">
            <a:extLst>
              <a:ext uri="{FF2B5EF4-FFF2-40B4-BE49-F238E27FC236}">
                <a16:creationId xmlns:a16="http://schemas.microsoft.com/office/drawing/2014/main" id="{D69F97CB-76A9-5A44-F49A-6D3D2F0DE489}"/>
              </a:ext>
            </a:extLst>
          </p:cNvPr>
          <p:cNvSpPr>
            <a:spLocks noGrp="1"/>
          </p:cNvSpPr>
          <p:nvPr>
            <p:ph idx="12"/>
          </p:nvPr>
        </p:nvSpPr>
        <p:spPr>
          <a:xfrm>
            <a:off x="1341280" y="1650998"/>
            <a:ext cx="3162866" cy="705567"/>
          </a:xfrm>
        </p:spPr>
        <p:txBody>
          <a:bodyPr>
            <a:normAutofit/>
          </a:bodyPr>
          <a:lstStyle/>
          <a:p>
            <a:r>
              <a:rPr lang="en-US" dirty="0"/>
              <a:t> Roadway Conditions</a:t>
            </a:r>
          </a:p>
        </p:txBody>
      </p:sp>
      <p:sp>
        <p:nvSpPr>
          <p:cNvPr id="25" name="Content Placeholder 24">
            <a:extLst>
              <a:ext uri="{FF2B5EF4-FFF2-40B4-BE49-F238E27FC236}">
                <a16:creationId xmlns:a16="http://schemas.microsoft.com/office/drawing/2014/main" id="{F9DBEF8C-219B-4980-BB96-F7AEE758D499}"/>
              </a:ext>
            </a:extLst>
          </p:cNvPr>
          <p:cNvSpPr>
            <a:spLocks noGrp="1"/>
          </p:cNvSpPr>
          <p:nvPr>
            <p:ph idx="14"/>
          </p:nvPr>
        </p:nvSpPr>
        <p:spPr>
          <a:xfrm>
            <a:off x="7767718" y="4164086"/>
            <a:ext cx="3744896" cy="444105"/>
          </a:xfrm>
        </p:spPr>
        <p:txBody>
          <a:bodyPr>
            <a:normAutofit/>
          </a:bodyPr>
          <a:lstStyle/>
          <a:p>
            <a:r>
              <a:rPr lang="en-US" dirty="0"/>
              <a:t>Socioeconomic Conditions</a:t>
            </a:r>
          </a:p>
        </p:txBody>
      </p:sp>
      <p:sp>
        <p:nvSpPr>
          <p:cNvPr id="26" name="Content Placeholder 6">
            <a:extLst>
              <a:ext uri="{FF2B5EF4-FFF2-40B4-BE49-F238E27FC236}">
                <a16:creationId xmlns:a16="http://schemas.microsoft.com/office/drawing/2014/main" id="{34284785-208C-4BC9-44D0-6DDF9BEB1106}"/>
              </a:ext>
            </a:extLst>
          </p:cNvPr>
          <p:cNvSpPr>
            <a:spLocks noGrp="1"/>
          </p:cNvSpPr>
          <p:nvPr>
            <p:ph sz="half" idx="1"/>
          </p:nvPr>
        </p:nvSpPr>
        <p:spPr>
          <a:xfrm>
            <a:off x="463070" y="2191230"/>
            <a:ext cx="4593251" cy="1634123"/>
          </a:xfrm>
          <a:solidFill>
            <a:schemeClr val="accent3"/>
          </a:solidFill>
        </p:spPr>
        <p:txBody>
          <a:bodyPr>
            <a:normAutofit lnSpcReduction="10000"/>
          </a:bodyPr>
          <a:lstStyle/>
          <a:p>
            <a:pPr marL="0" indent="0">
              <a:lnSpc>
                <a:spcPct val="100000"/>
              </a:lnSpc>
              <a:buNone/>
            </a:pPr>
            <a:r>
              <a:rPr lang="en-US" sz="2800" dirty="0">
                <a:solidFill>
                  <a:schemeClr val="bg1"/>
                </a:solidFill>
              </a:rPr>
              <a:t>70% </a:t>
            </a:r>
          </a:p>
          <a:p>
            <a:pPr marL="0" indent="0">
              <a:lnSpc>
                <a:spcPct val="100000"/>
              </a:lnSpc>
              <a:buNone/>
            </a:pPr>
            <a:r>
              <a:rPr lang="en-US" sz="1800" dirty="0">
                <a:solidFill>
                  <a:schemeClr val="bg1"/>
                </a:solidFill>
              </a:rPr>
              <a:t>Of </a:t>
            </a:r>
            <a:r>
              <a:rPr lang="en-US" sz="1800" b="1" dirty="0">
                <a:solidFill>
                  <a:schemeClr val="bg1"/>
                </a:solidFill>
              </a:rPr>
              <a:t>pedestrian </a:t>
            </a:r>
          </a:p>
          <a:p>
            <a:pPr marL="0" indent="0">
              <a:lnSpc>
                <a:spcPct val="100000"/>
              </a:lnSpc>
              <a:buNone/>
            </a:pPr>
            <a:r>
              <a:rPr lang="en-US" sz="1800" dirty="0">
                <a:solidFill>
                  <a:schemeClr val="bg1"/>
                </a:solidFill>
              </a:rPr>
              <a:t>crashes occurred</a:t>
            </a:r>
          </a:p>
          <a:p>
            <a:pPr marL="0" indent="0">
              <a:lnSpc>
                <a:spcPct val="100000"/>
              </a:lnSpc>
              <a:buNone/>
            </a:pPr>
            <a:r>
              <a:rPr lang="en-US" sz="1800" dirty="0">
                <a:solidFill>
                  <a:schemeClr val="bg1"/>
                </a:solidFill>
              </a:rPr>
              <a:t>midblock.</a:t>
            </a:r>
          </a:p>
          <a:p>
            <a:pPr marL="0" indent="0">
              <a:lnSpc>
                <a:spcPct val="100000"/>
              </a:lnSpc>
              <a:buNone/>
            </a:pPr>
            <a:endParaRPr lang="en-US" sz="2800" dirty="0"/>
          </a:p>
        </p:txBody>
      </p:sp>
      <p:pic>
        <p:nvPicPr>
          <p:cNvPr id="27" name="Graphic 26">
            <a:extLst>
              <a:ext uri="{FF2B5EF4-FFF2-40B4-BE49-F238E27FC236}">
                <a16:creationId xmlns:a16="http://schemas.microsoft.com/office/drawing/2014/main" id="{DBED12D0-DC6E-5F64-961E-A7DA5E11005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8848" y="2439539"/>
            <a:ext cx="1246327" cy="1246327"/>
          </a:xfrm>
          <a:prstGeom prst="rect">
            <a:avLst/>
          </a:prstGeom>
        </p:spPr>
      </p:pic>
      <p:pic>
        <p:nvPicPr>
          <p:cNvPr id="28" name="Graphic 27">
            <a:extLst>
              <a:ext uri="{FF2B5EF4-FFF2-40B4-BE49-F238E27FC236}">
                <a16:creationId xmlns:a16="http://schemas.microsoft.com/office/drawing/2014/main" id="{C37B2014-55A8-DB10-31A8-E3C2DA2470F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2713" y="2890339"/>
            <a:ext cx="613225" cy="613225"/>
          </a:xfrm>
          <a:prstGeom prst="rect">
            <a:avLst/>
          </a:prstGeom>
        </p:spPr>
      </p:pic>
      <p:sp>
        <p:nvSpPr>
          <p:cNvPr id="29" name="Content Placeholder 6">
            <a:extLst>
              <a:ext uri="{FF2B5EF4-FFF2-40B4-BE49-F238E27FC236}">
                <a16:creationId xmlns:a16="http://schemas.microsoft.com/office/drawing/2014/main" id="{9755A9E8-888D-D2B1-B98F-738F5642C078}"/>
              </a:ext>
            </a:extLst>
          </p:cNvPr>
          <p:cNvSpPr txBox="1">
            <a:spLocks/>
          </p:cNvSpPr>
          <p:nvPr/>
        </p:nvSpPr>
        <p:spPr>
          <a:xfrm>
            <a:off x="7245754" y="2191230"/>
            <a:ext cx="4593251" cy="1634123"/>
          </a:xfrm>
          <a:prstGeom prst="rect">
            <a:avLst/>
          </a:prstGeom>
          <a:solidFill>
            <a:schemeClr val="accent2"/>
          </a:solidFill>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chemeClr val="bg1"/>
                </a:solidFill>
              </a:rPr>
              <a:t>Distracted, Impaired, Speeding &amp; Aggressive Driving</a:t>
            </a:r>
            <a:endParaRPr lang="en-US" sz="1800" dirty="0">
              <a:solidFill>
                <a:schemeClr val="bg1"/>
              </a:solidFill>
            </a:endParaRPr>
          </a:p>
          <a:p>
            <a:pPr marL="0" indent="0">
              <a:lnSpc>
                <a:spcPct val="100000"/>
              </a:lnSpc>
              <a:buFont typeface="Arial" panose="020B0604020202020204" pitchFamily="34" charset="0"/>
              <a:buNone/>
            </a:pPr>
            <a:r>
              <a:rPr lang="en-US" sz="1800" dirty="0">
                <a:solidFill>
                  <a:schemeClr val="bg1"/>
                </a:solidFill>
              </a:rPr>
              <a:t>Contributed to 3 pedestrian</a:t>
            </a:r>
          </a:p>
          <a:p>
            <a:pPr marL="0" indent="0">
              <a:lnSpc>
                <a:spcPct val="100000"/>
              </a:lnSpc>
              <a:buFont typeface="Arial" panose="020B0604020202020204" pitchFamily="34" charset="0"/>
              <a:buNone/>
            </a:pPr>
            <a:r>
              <a:rPr lang="en-US" sz="1800" dirty="0">
                <a:solidFill>
                  <a:schemeClr val="bg1"/>
                </a:solidFill>
              </a:rPr>
              <a:t>crashes this quarter.</a:t>
            </a:r>
          </a:p>
          <a:p>
            <a:pPr marL="0" indent="0">
              <a:lnSpc>
                <a:spcPct val="100000"/>
              </a:lnSpc>
              <a:buFont typeface="Arial" panose="020B0604020202020204" pitchFamily="34" charset="0"/>
              <a:buNone/>
            </a:pPr>
            <a:endParaRPr lang="en-US" sz="2800" dirty="0"/>
          </a:p>
        </p:txBody>
      </p:sp>
      <p:pic>
        <p:nvPicPr>
          <p:cNvPr id="30" name="Picture 29">
            <a:extLst>
              <a:ext uri="{FF2B5EF4-FFF2-40B4-BE49-F238E27FC236}">
                <a16:creationId xmlns:a16="http://schemas.microsoft.com/office/drawing/2014/main" id="{B1917EDE-C3C6-22C9-0D34-4D48493A7566}"/>
              </a:ext>
              <a:ext uri="{C183D7F6-B498-43B3-948B-1728B52AA6E4}">
                <adec:decorative xmlns:adec="http://schemas.microsoft.com/office/drawing/2017/decorative" val="1"/>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bwMode="auto">
          <a:xfrm>
            <a:off x="10505082" y="2689309"/>
            <a:ext cx="971133" cy="971133"/>
          </a:xfrm>
          <a:prstGeom prst="rect">
            <a:avLst/>
          </a:prstGeom>
          <a:noFill/>
          <a:ln>
            <a:noFill/>
          </a:ln>
        </p:spPr>
      </p:pic>
      <p:sp>
        <p:nvSpPr>
          <p:cNvPr id="31" name="Content Placeholder 6">
            <a:extLst>
              <a:ext uri="{FF2B5EF4-FFF2-40B4-BE49-F238E27FC236}">
                <a16:creationId xmlns:a16="http://schemas.microsoft.com/office/drawing/2014/main" id="{CD7EA838-740F-CB3E-081E-560DE7286478}"/>
              </a:ext>
            </a:extLst>
          </p:cNvPr>
          <p:cNvSpPr txBox="1">
            <a:spLocks/>
          </p:cNvSpPr>
          <p:nvPr/>
        </p:nvSpPr>
        <p:spPr>
          <a:xfrm>
            <a:off x="7245753" y="4832641"/>
            <a:ext cx="4593252" cy="1634122"/>
          </a:xfrm>
          <a:prstGeom prst="rect">
            <a:avLst/>
          </a:prstGeom>
          <a:solidFill>
            <a:schemeClr val="accent1"/>
          </a:solidFill>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chemeClr val="bg1"/>
                </a:solidFill>
              </a:rPr>
              <a:t>Aging</a:t>
            </a:r>
            <a:r>
              <a:rPr lang="en-US" sz="1800" dirty="0">
                <a:solidFill>
                  <a:schemeClr val="bg1"/>
                </a:solidFill>
              </a:rPr>
              <a:t> </a:t>
            </a:r>
            <a:r>
              <a:rPr lang="en-US" sz="1800" b="1" dirty="0">
                <a:solidFill>
                  <a:schemeClr val="bg1"/>
                </a:solidFill>
              </a:rPr>
              <a:t>drivers</a:t>
            </a:r>
            <a:r>
              <a:rPr lang="en-US" sz="1800" dirty="0">
                <a:solidFill>
                  <a:schemeClr val="bg1"/>
                </a:solidFill>
              </a:rPr>
              <a:t> continues as </a:t>
            </a:r>
          </a:p>
          <a:p>
            <a:pPr marL="0" indent="0">
              <a:lnSpc>
                <a:spcPct val="100000"/>
              </a:lnSpc>
              <a:buFont typeface="Arial" panose="020B0604020202020204" pitchFamily="34" charset="0"/>
              <a:buNone/>
            </a:pPr>
            <a:r>
              <a:rPr lang="en-US" sz="1800" dirty="0">
                <a:solidFill>
                  <a:schemeClr val="bg1"/>
                </a:solidFill>
              </a:rPr>
              <a:t>the leading age </a:t>
            </a:r>
          </a:p>
          <a:p>
            <a:pPr marL="0" indent="0">
              <a:lnSpc>
                <a:spcPct val="100000"/>
              </a:lnSpc>
              <a:buFont typeface="Arial" panose="020B0604020202020204" pitchFamily="34" charset="0"/>
              <a:buNone/>
            </a:pPr>
            <a:r>
              <a:rPr lang="en-US" sz="1800" dirty="0">
                <a:solidFill>
                  <a:schemeClr val="bg1"/>
                </a:solidFill>
              </a:rPr>
              <a:t>characteristic with the </a:t>
            </a:r>
          </a:p>
          <a:p>
            <a:pPr marL="0" indent="0">
              <a:lnSpc>
                <a:spcPct val="100000"/>
              </a:lnSpc>
              <a:buFont typeface="Arial" panose="020B0604020202020204" pitchFamily="34" charset="0"/>
              <a:buNone/>
            </a:pPr>
            <a:r>
              <a:rPr lang="en-US" sz="1800" dirty="0">
                <a:solidFill>
                  <a:schemeClr val="bg1"/>
                </a:solidFill>
              </a:rPr>
              <a:t>most crashes (24%). </a:t>
            </a:r>
            <a:endParaRPr lang="en-US" sz="1200" dirty="0">
              <a:solidFill>
                <a:schemeClr val="bg1"/>
              </a:solidFill>
            </a:endParaRPr>
          </a:p>
          <a:p>
            <a:pPr marL="0" indent="0">
              <a:lnSpc>
                <a:spcPct val="100000"/>
              </a:lnSpc>
              <a:buFont typeface="Arial" panose="020B0604020202020204" pitchFamily="34" charset="0"/>
              <a:buNone/>
            </a:pPr>
            <a:endParaRPr lang="en-US" sz="2800" dirty="0"/>
          </a:p>
        </p:txBody>
      </p:sp>
      <p:pic>
        <p:nvPicPr>
          <p:cNvPr id="32" name="Graphic 31">
            <a:extLst>
              <a:ext uri="{FF2B5EF4-FFF2-40B4-BE49-F238E27FC236}">
                <a16:creationId xmlns:a16="http://schemas.microsoft.com/office/drawing/2014/main" id="{AB91813F-8B50-2583-89EF-EA065A59E0A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17773" y="5066003"/>
            <a:ext cx="1145752" cy="1145752"/>
          </a:xfrm>
          <a:prstGeom prst="rect">
            <a:avLst/>
          </a:prstGeom>
        </p:spPr>
      </p:pic>
      <p:sp>
        <p:nvSpPr>
          <p:cNvPr id="33" name="Content Placeholder 6">
            <a:extLst>
              <a:ext uri="{FF2B5EF4-FFF2-40B4-BE49-F238E27FC236}">
                <a16:creationId xmlns:a16="http://schemas.microsoft.com/office/drawing/2014/main" id="{652BC221-4729-ADDA-40D8-51B861101B70}"/>
              </a:ext>
            </a:extLst>
          </p:cNvPr>
          <p:cNvSpPr txBox="1">
            <a:spLocks/>
          </p:cNvSpPr>
          <p:nvPr/>
        </p:nvSpPr>
        <p:spPr>
          <a:xfrm>
            <a:off x="480304" y="4821818"/>
            <a:ext cx="4593251" cy="1634122"/>
          </a:xfrm>
          <a:prstGeom prst="rect">
            <a:avLst/>
          </a:prstGeom>
          <a:solidFill>
            <a:schemeClr val="accent3"/>
          </a:solidFill>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solidFill>
                  <a:schemeClr val="bg1"/>
                </a:solidFill>
              </a:rPr>
              <a:t>63%</a:t>
            </a:r>
          </a:p>
          <a:p>
            <a:pPr marL="0" indent="0">
              <a:lnSpc>
                <a:spcPct val="100000"/>
              </a:lnSpc>
              <a:buFont typeface="Arial" panose="020B0604020202020204" pitchFamily="34" charset="0"/>
              <a:buNone/>
            </a:pPr>
            <a:r>
              <a:rPr lang="en-US" sz="1800" dirty="0">
                <a:solidFill>
                  <a:schemeClr val="bg1"/>
                </a:solidFill>
              </a:rPr>
              <a:t>Of the crashes were on </a:t>
            </a:r>
          </a:p>
          <a:p>
            <a:pPr marL="0" indent="0">
              <a:lnSpc>
                <a:spcPct val="100000"/>
              </a:lnSpc>
              <a:buFont typeface="Arial" panose="020B0604020202020204" pitchFamily="34" charset="0"/>
              <a:buNone/>
            </a:pPr>
            <a:r>
              <a:rPr lang="en-US" sz="1800" dirty="0">
                <a:solidFill>
                  <a:schemeClr val="bg1"/>
                </a:solidFill>
              </a:rPr>
              <a:t>roads with posted speed </a:t>
            </a:r>
          </a:p>
          <a:p>
            <a:pPr marL="0" indent="0">
              <a:lnSpc>
                <a:spcPct val="100000"/>
              </a:lnSpc>
              <a:buFont typeface="Arial" panose="020B0604020202020204" pitchFamily="34" charset="0"/>
              <a:buNone/>
            </a:pPr>
            <a:r>
              <a:rPr lang="en-US" sz="1800" dirty="0">
                <a:solidFill>
                  <a:schemeClr val="bg1"/>
                </a:solidFill>
              </a:rPr>
              <a:t>limits of 35 mph or above.</a:t>
            </a:r>
          </a:p>
          <a:p>
            <a:pPr marL="0" indent="0">
              <a:lnSpc>
                <a:spcPct val="100000"/>
              </a:lnSpc>
              <a:buFont typeface="Arial" panose="020B0604020202020204" pitchFamily="34" charset="0"/>
              <a:buNone/>
            </a:pPr>
            <a:endParaRPr lang="en-US" sz="2800" dirty="0"/>
          </a:p>
        </p:txBody>
      </p:sp>
      <p:pic>
        <p:nvPicPr>
          <p:cNvPr id="36" name="Graphic 35">
            <a:extLst>
              <a:ext uri="{FF2B5EF4-FFF2-40B4-BE49-F238E27FC236}">
                <a16:creationId xmlns:a16="http://schemas.microsoft.com/office/drawing/2014/main" id="{74441120-500F-BE52-77CA-CDB51068DC4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8848" y="4821818"/>
            <a:ext cx="1393774" cy="1393774"/>
          </a:xfrm>
          <a:prstGeom prst="rect">
            <a:avLst/>
          </a:prstGeom>
        </p:spPr>
      </p:pic>
    </p:spTree>
    <p:extLst>
      <p:ext uri="{BB962C8B-B14F-4D97-AF65-F5344CB8AC3E}">
        <p14:creationId xmlns:p14="http://schemas.microsoft.com/office/powerpoint/2010/main" val="1221696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7F34C7-12A5-4551-B0DC-163747533CA8}"/>
              </a:ext>
            </a:extLst>
          </p:cNvPr>
          <p:cNvSpPr>
            <a:spLocks noGrp="1"/>
          </p:cNvSpPr>
          <p:nvPr>
            <p:ph type="ctrTitle"/>
          </p:nvPr>
        </p:nvSpPr>
        <p:spPr/>
        <p:txBody>
          <a:bodyPr>
            <a:normAutofit/>
          </a:bodyPr>
          <a:lstStyle/>
          <a:p>
            <a:r>
              <a:rPr lang="en-US" dirty="0"/>
              <a:t>TPA Q2 2023 Reporting</a:t>
            </a:r>
          </a:p>
        </p:txBody>
      </p:sp>
      <p:pic>
        <p:nvPicPr>
          <p:cNvPr id="4" name="Picture 3" descr="demonstration design for the Vision Zero workshop">
            <a:extLst>
              <a:ext uri="{FF2B5EF4-FFF2-40B4-BE49-F238E27FC236}">
                <a16:creationId xmlns:a16="http://schemas.microsoft.com/office/drawing/2014/main" id="{234A9328-CE3C-E0EC-C08D-7FFCBEBFC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15" y="2817819"/>
            <a:ext cx="3880472" cy="2910354"/>
          </a:xfrm>
          <a:prstGeom prst="rect">
            <a:avLst/>
          </a:prstGeom>
          <a:ln>
            <a:noFill/>
          </a:ln>
          <a:effectLst>
            <a:softEdge rad="112500"/>
          </a:effectLst>
        </p:spPr>
      </p:pic>
      <p:sp>
        <p:nvSpPr>
          <p:cNvPr id="13" name="TextBox 12">
            <a:extLst>
              <a:ext uri="{FF2B5EF4-FFF2-40B4-BE49-F238E27FC236}">
                <a16:creationId xmlns:a16="http://schemas.microsoft.com/office/drawing/2014/main" id="{4DF6F35C-BF29-5134-3BBB-112B14E8770D}"/>
              </a:ext>
            </a:extLst>
          </p:cNvPr>
          <p:cNvSpPr txBox="1"/>
          <p:nvPr/>
        </p:nvSpPr>
        <p:spPr>
          <a:xfrm>
            <a:off x="949736" y="2474862"/>
            <a:ext cx="2382629" cy="369332"/>
          </a:xfrm>
          <a:prstGeom prst="rect">
            <a:avLst/>
          </a:prstGeom>
          <a:solidFill>
            <a:schemeClr val="accent2"/>
          </a:solidFill>
        </p:spPr>
        <p:txBody>
          <a:bodyPr wrap="square" rtlCol="0">
            <a:spAutoFit/>
          </a:bodyPr>
          <a:lstStyle/>
          <a:p>
            <a:r>
              <a:rPr lang="en-US" b="1" dirty="0">
                <a:solidFill>
                  <a:schemeClr val="bg1"/>
                </a:solidFill>
              </a:rPr>
              <a:t>Vision Zero Workshop</a:t>
            </a:r>
          </a:p>
        </p:txBody>
      </p:sp>
      <p:pic>
        <p:nvPicPr>
          <p:cNvPr id="11" name="Picture 10" descr="Walk Bike Safety Audit at Whispering Pines Elementary School">
            <a:extLst>
              <a:ext uri="{FF2B5EF4-FFF2-40B4-BE49-F238E27FC236}">
                <a16:creationId xmlns:a16="http://schemas.microsoft.com/office/drawing/2014/main" id="{FC0740D5-ED9A-A6CB-3354-91F27C016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228" y="2019233"/>
            <a:ext cx="3420693" cy="2280462"/>
          </a:xfrm>
          <a:prstGeom prst="rect">
            <a:avLst/>
          </a:prstGeom>
          <a:ln>
            <a:noFill/>
          </a:ln>
          <a:effectLst>
            <a:softEdge rad="112500"/>
          </a:effectLst>
        </p:spPr>
      </p:pic>
      <p:pic>
        <p:nvPicPr>
          <p:cNvPr id="16" name="Picture 15" descr="Walk Bike Safety Audit at Palm Springs Middle School">
            <a:extLst>
              <a:ext uri="{FF2B5EF4-FFF2-40B4-BE49-F238E27FC236}">
                <a16:creationId xmlns:a16="http://schemas.microsoft.com/office/drawing/2014/main" id="{F6DE8427-C8E3-3DE3-E098-A1C3AD085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921" y="1931495"/>
            <a:ext cx="3683906" cy="2455937"/>
          </a:xfrm>
          <a:prstGeom prst="rect">
            <a:avLst/>
          </a:prstGeom>
          <a:ln>
            <a:noFill/>
          </a:ln>
          <a:effectLst>
            <a:softEdge rad="112500"/>
          </a:effectLst>
        </p:spPr>
      </p:pic>
      <p:pic>
        <p:nvPicPr>
          <p:cNvPr id="18" name="Picture 17" descr="walk bike safety audit at the Dwight D. Eisenhower Elementary School">
            <a:extLst>
              <a:ext uri="{FF2B5EF4-FFF2-40B4-BE49-F238E27FC236}">
                <a16:creationId xmlns:a16="http://schemas.microsoft.com/office/drawing/2014/main" id="{CA6AD32E-A1D7-92AA-B252-C91938BC8B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622" y="4272996"/>
            <a:ext cx="3683906" cy="2455937"/>
          </a:xfrm>
          <a:prstGeom prst="rect">
            <a:avLst/>
          </a:prstGeom>
          <a:ln>
            <a:noFill/>
          </a:ln>
          <a:effectLst>
            <a:softEdge rad="112500"/>
          </a:effectLst>
        </p:spPr>
      </p:pic>
      <p:pic>
        <p:nvPicPr>
          <p:cNvPr id="20" name="Picture 19" descr="Walk Bike Safety Audit at Glades Rd Diverging Diamond Interchange (DDI)">
            <a:extLst>
              <a:ext uri="{FF2B5EF4-FFF2-40B4-BE49-F238E27FC236}">
                <a16:creationId xmlns:a16="http://schemas.microsoft.com/office/drawing/2014/main" id="{4A0707E7-EC0C-882C-63C2-57BB13DF2C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3528" y="4360733"/>
            <a:ext cx="3420693" cy="2280462"/>
          </a:xfrm>
          <a:prstGeom prst="rect">
            <a:avLst/>
          </a:prstGeom>
          <a:ln>
            <a:noFill/>
          </a:ln>
          <a:effectLst>
            <a:softEdge rad="112500"/>
          </a:effectLst>
        </p:spPr>
      </p:pic>
      <p:sp>
        <p:nvSpPr>
          <p:cNvPr id="9" name="TextBox 8">
            <a:extLst>
              <a:ext uri="{FF2B5EF4-FFF2-40B4-BE49-F238E27FC236}">
                <a16:creationId xmlns:a16="http://schemas.microsoft.com/office/drawing/2014/main" id="{5D5D84BB-689B-6AC6-5397-BC8BA7D9A922}"/>
              </a:ext>
            </a:extLst>
          </p:cNvPr>
          <p:cNvSpPr txBox="1"/>
          <p:nvPr/>
        </p:nvSpPr>
        <p:spPr>
          <a:xfrm>
            <a:off x="6840572" y="1502067"/>
            <a:ext cx="2505912" cy="369332"/>
          </a:xfrm>
          <a:prstGeom prst="rect">
            <a:avLst/>
          </a:prstGeom>
          <a:solidFill>
            <a:schemeClr val="accent2"/>
          </a:solidFill>
        </p:spPr>
        <p:txBody>
          <a:bodyPr wrap="square" rtlCol="0">
            <a:spAutoFit/>
          </a:bodyPr>
          <a:lstStyle/>
          <a:p>
            <a:r>
              <a:rPr lang="en-US" b="1" dirty="0">
                <a:solidFill>
                  <a:schemeClr val="bg1"/>
                </a:solidFill>
              </a:rPr>
              <a:t>Walk Bike Safety Audits</a:t>
            </a:r>
          </a:p>
        </p:txBody>
      </p:sp>
    </p:spTree>
    <p:extLst>
      <p:ext uri="{BB962C8B-B14F-4D97-AF65-F5344CB8AC3E}">
        <p14:creationId xmlns:p14="http://schemas.microsoft.com/office/powerpoint/2010/main" val="1454688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D351-0C07-414D-B4BF-BBE5F1F83375}"/>
              </a:ext>
            </a:extLst>
          </p:cNvPr>
          <p:cNvSpPr>
            <a:spLocks noGrp="1"/>
          </p:cNvSpPr>
          <p:nvPr>
            <p:ph type="ctrTitle"/>
          </p:nvPr>
        </p:nvSpPr>
        <p:spPr>
          <a:xfrm>
            <a:off x="4032861" y="2488928"/>
            <a:ext cx="7422292" cy="1374306"/>
          </a:xfrm>
        </p:spPr>
        <p:txBody>
          <a:bodyPr/>
          <a:lstStyle/>
          <a:p>
            <a:r>
              <a:rPr lang="en-US"/>
              <a:t>Questions?</a:t>
            </a:r>
          </a:p>
        </p:txBody>
      </p:sp>
      <p:sp>
        <p:nvSpPr>
          <p:cNvPr id="3" name="Subtitle 2">
            <a:extLst>
              <a:ext uri="{FF2B5EF4-FFF2-40B4-BE49-F238E27FC236}">
                <a16:creationId xmlns:a16="http://schemas.microsoft.com/office/drawing/2014/main" id="{3355B224-E3C1-46F9-8CE3-22DEAFD023A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039339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6659003-ae8c-4e52-8af9-6dd20e1d762a"/>
</p:tagLst>
</file>

<file path=ppt/theme/theme1.xml><?xml version="1.0" encoding="utf-8"?>
<a:theme xmlns:a="http://schemas.openxmlformats.org/drawingml/2006/main" name="Office Theme">
  <a:themeElements>
    <a:clrScheme name="TPA Colors">
      <a:dk1>
        <a:srgbClr val="646566"/>
      </a:dk1>
      <a:lt1>
        <a:srgbClr val="FFFFFF"/>
      </a:lt1>
      <a:dk2>
        <a:srgbClr val="000000"/>
      </a:dk2>
      <a:lt2>
        <a:srgbClr val="FFFFFF"/>
      </a:lt2>
      <a:accent1>
        <a:srgbClr val="F8485E"/>
      </a:accent1>
      <a:accent2>
        <a:srgbClr val="26D07C"/>
      </a:accent2>
      <a:accent3>
        <a:srgbClr val="147BD1"/>
      </a:accent3>
      <a:accent4>
        <a:srgbClr val="62B5E5"/>
      </a:accent4>
      <a:accent5>
        <a:srgbClr val="646566"/>
      </a:accent5>
      <a:accent6>
        <a:srgbClr val="FFFFFF"/>
      </a:accent6>
      <a:hlink>
        <a:srgbClr val="646566"/>
      </a:hlink>
      <a:folHlink>
        <a:srgbClr val="147B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F7DD637D66454893F608D3647AEA69" ma:contentTypeVersion="17" ma:contentTypeDescription="Create a new document." ma:contentTypeScope="" ma:versionID="3258fb1c4188ca8dd7366262c08bedaf">
  <xsd:schema xmlns:xsd="http://www.w3.org/2001/XMLSchema" xmlns:xs="http://www.w3.org/2001/XMLSchema" xmlns:p="http://schemas.microsoft.com/office/2006/metadata/properties" xmlns:ns2="a9d449a8-2375-42b6-a9f4-110971acbe8c" xmlns:ns3="aa7f1fb6-756e-4855-9f16-f3f1460ff54c" targetNamespace="http://schemas.microsoft.com/office/2006/metadata/properties" ma:root="true" ma:fieldsID="c52eb737e99e0d14921f682aa03ca12c" ns2:_="" ns3:_="">
    <xsd:import namespace="a9d449a8-2375-42b6-a9f4-110971acbe8c"/>
    <xsd:import namespace="aa7f1fb6-756e-4855-9f16-f3f1460ff5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449a8-2375-42b6-a9f4-110971acbe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3704f9-8836-463e-bd6f-c87358e3f2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7f1fb6-756e-4855-9f16-f3f1460ff54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cfaf41-81f7-4a6b-bdd9-e3afe15e5945}" ma:internalName="TaxCatchAll" ma:showField="CatchAllData" ma:web="aa7f1fb6-756e-4855-9f16-f3f1460ff5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a7f1fb6-756e-4855-9f16-f3f1460ff54c">
      <UserInfo>
        <DisplayName>Nick Uhren</DisplayName>
        <AccountId>14</AccountId>
        <AccountType/>
      </UserInfo>
    </SharedWithUsers>
    <lcf76f155ced4ddcb4097134ff3c332f xmlns="a9d449a8-2375-42b6-a9f4-110971acbe8c">
      <Terms xmlns="http://schemas.microsoft.com/office/infopath/2007/PartnerControls"/>
    </lcf76f155ced4ddcb4097134ff3c332f>
    <TaxCatchAll xmlns="aa7f1fb6-756e-4855-9f16-f3f1460ff54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61333A-9B92-4957-9EBC-A64EE3B57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449a8-2375-42b6-a9f4-110971acbe8c"/>
    <ds:schemaRef ds:uri="aa7f1fb6-756e-4855-9f16-f3f1460ff5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496755-5050-444C-95C0-D901B59302AF}">
  <ds:schemaRefs>
    <ds:schemaRef ds:uri="a9d449a8-2375-42b6-a9f4-110971acbe8c"/>
    <ds:schemaRef ds:uri="aa7f1fb6-756e-4855-9f16-f3f1460ff5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5db0a6b-7ab7-4d1e-81d9-c11ce2464e2b"/>
    <ds:schemaRef ds:uri="92ebf2f1-6974-47ad-b05c-7fb498a9dcce"/>
  </ds:schemaRefs>
</ds:datastoreItem>
</file>

<file path=customXml/itemProps3.xml><?xml version="1.0" encoding="utf-8"?>
<ds:datastoreItem xmlns:ds="http://schemas.openxmlformats.org/officeDocument/2006/customXml" ds:itemID="{9EB21E91-93D0-47E2-9D25-6B165703A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TotalTime>
  <Words>465</Words>
  <Application>Microsoft Office PowerPoint</Application>
  <PresentationFormat>Widescreen</PresentationFormat>
  <Paragraphs>55</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DIN Next LT Pro</vt:lpstr>
      <vt:lpstr>Tahoma</vt:lpstr>
      <vt:lpstr>Trebuchet MS</vt:lpstr>
      <vt:lpstr>Wingdings</vt:lpstr>
      <vt:lpstr>Office Theme</vt:lpstr>
      <vt:lpstr>Pedestrian &amp; Bicycle Quarterly Crash Analysis</vt:lpstr>
      <vt:lpstr>Why Quarterly Reviews of  Ped/Bike Crashes?</vt:lpstr>
      <vt:lpstr>Mapping Crashes</vt:lpstr>
      <vt:lpstr>Crashes by Emphasis Area</vt:lpstr>
      <vt:lpstr>TPA Q2 2023 Reporting</vt:lpstr>
      <vt:lpstr>Questions?</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Verbeke</dc:creator>
  <cp:lastModifiedBy>Valentina Facuse</cp:lastModifiedBy>
  <cp:revision>3</cp:revision>
  <cp:lastPrinted>2022-12-06T13:16:16Z</cp:lastPrinted>
  <dcterms:created xsi:type="dcterms:W3CDTF">2018-02-07T13:54:12Z</dcterms:created>
  <dcterms:modified xsi:type="dcterms:W3CDTF">2023-12-05T14:55:37Z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2106600</vt:r8>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y fmtid="{D5CDD505-2E9C-101B-9397-08002B2CF9AE}" pid="8" name="ContentTypeId">
    <vt:lpwstr>0x01010034F7DD637D66454893F608D3647AEA69</vt:lpwstr>
  </property>
</Properties>
</file>